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9" r:id="rId2"/>
    <p:sldId id="268" r:id="rId3"/>
    <p:sldId id="269" r:id="rId4"/>
    <p:sldId id="260" r:id="rId5"/>
    <p:sldId id="270" r:id="rId6"/>
    <p:sldId id="271" r:id="rId7"/>
    <p:sldId id="263" r:id="rId8"/>
    <p:sldId id="258" r:id="rId9"/>
    <p:sldId id="272" r:id="rId10"/>
    <p:sldId id="261" r:id="rId11"/>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48"/>
    <a:srgbClr val="87CEEB"/>
    <a:srgbClr val="FAFA50"/>
    <a:srgbClr val="666666"/>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521" autoAdjust="0"/>
  </p:normalViewPr>
  <p:slideViewPr>
    <p:cSldViewPr snapToGrid="0" showGuides="1">
      <p:cViewPr varScale="1">
        <p:scale>
          <a:sx n="69" d="100"/>
          <a:sy n="69" d="100"/>
        </p:scale>
        <p:origin x="1248" y="66"/>
      </p:cViewPr>
      <p:guideLst>
        <p:guide pos="3120"/>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AA7DE-3A65-42FB-A498-993297F5E7A7}" type="datetimeFigureOut">
              <a:rPr lang="en-US" smtClean="0"/>
              <a:t>30-Apr-24</a:t>
            </a:fld>
            <a:endParaRPr lang="en-US" dirty="0"/>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C279A4-0A1D-45AA-8917-E74B156AFC33}" type="slidenum">
              <a:rPr lang="en-US" smtClean="0"/>
              <a:t>‹#›</a:t>
            </a:fld>
            <a:endParaRPr lang="en-US" dirty="0"/>
          </a:p>
        </p:txBody>
      </p:sp>
    </p:spTree>
    <p:extLst>
      <p:ext uri="{BB962C8B-B14F-4D97-AF65-F5344CB8AC3E}">
        <p14:creationId xmlns:p14="http://schemas.microsoft.com/office/powerpoint/2010/main" val="263722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E6D8-21F3-C4AF-97EF-184DF152E900}"/>
              </a:ext>
            </a:extLst>
          </p:cNvPr>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82646D-4313-39BD-AC90-0805C9ECFFE1}"/>
              </a:ext>
            </a:extLst>
          </p:cNvPr>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FBACD0-729F-7670-3A55-0F0D4267BC99}"/>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5" name="Footer Placeholder 4">
            <a:extLst>
              <a:ext uri="{FF2B5EF4-FFF2-40B4-BE49-F238E27FC236}">
                <a16:creationId xmlns:a16="http://schemas.microsoft.com/office/drawing/2014/main" id="{AF8DCFAD-ACD9-D238-B569-2F86B24FC9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D1CAA-0E65-BCE7-1C0B-FD4E33655545}"/>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315837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28385-5124-8F3F-B5CA-21836E6C04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4DE007-8E00-FAF8-DDA9-44903EC2BA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8C2BA-ED37-899F-5A4B-EBB1DCA6CA27}"/>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5" name="Footer Placeholder 4">
            <a:extLst>
              <a:ext uri="{FF2B5EF4-FFF2-40B4-BE49-F238E27FC236}">
                <a16:creationId xmlns:a16="http://schemas.microsoft.com/office/drawing/2014/main" id="{7E1CFEC6-B9E9-60E8-55B7-B3F23C118F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4CAE5E-2E43-0386-B999-071FFD372BC3}"/>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2794639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485C34-E545-D159-2742-D843966BAEC3}"/>
              </a:ext>
            </a:extLst>
          </p:cNvPr>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8138E1-9049-28AD-95CA-4B7B14285068}"/>
              </a:ext>
            </a:extLst>
          </p:cNvPr>
          <p:cNvSpPr>
            <a:spLocks noGrp="1"/>
          </p:cNvSpPr>
          <p:nvPr>
            <p:ph type="body" orient="vert" idx="1"/>
          </p:nvPr>
        </p:nvSpPr>
        <p:spPr>
          <a:xfrm>
            <a:off x="681037"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66FAAA-23E2-2343-B701-43635DEE581A}"/>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5" name="Footer Placeholder 4">
            <a:extLst>
              <a:ext uri="{FF2B5EF4-FFF2-40B4-BE49-F238E27FC236}">
                <a16:creationId xmlns:a16="http://schemas.microsoft.com/office/drawing/2014/main" id="{61BBC71D-ADEC-9D62-D537-3A63656DEF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C2B16A4-307F-973E-631B-40E3F483C3C9}"/>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44408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FCBC-CBEA-433C-01EE-59B24C1B7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93146-310D-7F75-875D-39AFE15F91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3F835-6CFC-5417-0758-F6A035704690}"/>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5" name="Footer Placeholder 4">
            <a:extLst>
              <a:ext uri="{FF2B5EF4-FFF2-40B4-BE49-F238E27FC236}">
                <a16:creationId xmlns:a16="http://schemas.microsoft.com/office/drawing/2014/main" id="{D9DE5B76-DFFC-8C7A-D4A7-87D081F0C8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17A51D-A691-095C-B285-4A2897B6C4DE}"/>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358841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09CB-3D40-FFE8-1F6B-941AF25AB68C}"/>
              </a:ext>
            </a:extLst>
          </p:cNvPr>
          <p:cNvSpPr>
            <a:spLocks noGrp="1"/>
          </p:cNvSpPr>
          <p:nvPr>
            <p:ph type="title"/>
          </p:nvPr>
        </p:nvSpPr>
        <p:spPr>
          <a:xfrm>
            <a:off x="675878" y="1709739"/>
            <a:ext cx="85439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2E7AEE-6575-CACC-EF51-4FE57415C0D3}"/>
              </a:ext>
            </a:extLst>
          </p:cNvPr>
          <p:cNvSpPr>
            <a:spLocks noGrp="1"/>
          </p:cNvSpPr>
          <p:nvPr>
            <p:ph type="body" idx="1"/>
          </p:nvPr>
        </p:nvSpPr>
        <p:spPr>
          <a:xfrm>
            <a:off x="675878" y="4589464"/>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5A02D-DBC1-4945-E4C4-ADB838EFA1FD}"/>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5" name="Footer Placeholder 4">
            <a:extLst>
              <a:ext uri="{FF2B5EF4-FFF2-40B4-BE49-F238E27FC236}">
                <a16:creationId xmlns:a16="http://schemas.microsoft.com/office/drawing/2014/main" id="{F8B2AF32-938A-D1F3-BC9E-8226DE3F2D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1B5FB7-F382-674C-9498-C249F4F97994}"/>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1808224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A616-9FB9-0383-2ED7-814802F4FF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E08593-452E-A5B2-BBA6-52F4076813CA}"/>
              </a:ext>
            </a:extLst>
          </p:cNvPr>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B6B27E-0DBF-AF37-580D-AEFD619E84EC}"/>
              </a:ext>
            </a:extLst>
          </p:cNvPr>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A3A6C5-E7D8-8131-4704-CCCB6EB5A540}"/>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6" name="Footer Placeholder 5">
            <a:extLst>
              <a:ext uri="{FF2B5EF4-FFF2-40B4-BE49-F238E27FC236}">
                <a16:creationId xmlns:a16="http://schemas.microsoft.com/office/drawing/2014/main" id="{E0C93118-59AE-3C5B-40F0-621653A4AB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FA5310-FD0D-D9FB-90CB-956526D82BE8}"/>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339576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CD7B3-6624-C9E3-FA8B-997B22021D43}"/>
              </a:ext>
            </a:extLst>
          </p:cNvPr>
          <p:cNvSpPr>
            <a:spLocks noGrp="1"/>
          </p:cNvSpPr>
          <p:nvPr>
            <p:ph type="title"/>
          </p:nvPr>
        </p:nvSpPr>
        <p:spPr>
          <a:xfrm>
            <a:off x="682328" y="365126"/>
            <a:ext cx="85439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8CB781-292F-2095-8362-DAC644A3F056}"/>
              </a:ext>
            </a:extLst>
          </p:cNvPr>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A75F24-F263-2FC6-A50B-D197B29B5869}"/>
              </a:ext>
            </a:extLst>
          </p:cNvPr>
          <p:cNvSpPr>
            <a:spLocks noGrp="1"/>
          </p:cNvSpPr>
          <p:nvPr>
            <p:ph sz="half" idx="2"/>
          </p:nvPr>
        </p:nvSpPr>
        <p:spPr>
          <a:xfrm>
            <a:off x="682328"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C0B5D-5F5F-F449-CB6C-0846E21A9306}"/>
              </a:ext>
            </a:extLst>
          </p:cNvPr>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374A7-550B-108B-A6B3-355CF633B158}"/>
              </a:ext>
            </a:extLst>
          </p:cNvPr>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3476ED-0BB2-2971-4387-DBC61215408E}"/>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8" name="Footer Placeholder 7">
            <a:extLst>
              <a:ext uri="{FF2B5EF4-FFF2-40B4-BE49-F238E27FC236}">
                <a16:creationId xmlns:a16="http://schemas.microsoft.com/office/drawing/2014/main" id="{DD59792A-2D97-7994-6B70-3F17883BC0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DA1121-CD4A-BE0B-6F9E-5D30F04BA9F1}"/>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248834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CC6E-7877-7FD8-2865-5AD3AABA0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F00BD-3A93-B144-F78B-684A97AD8A6B}"/>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4" name="Footer Placeholder 3">
            <a:extLst>
              <a:ext uri="{FF2B5EF4-FFF2-40B4-BE49-F238E27FC236}">
                <a16:creationId xmlns:a16="http://schemas.microsoft.com/office/drawing/2014/main" id="{78EA3D03-F58D-E766-B46E-EB739FC1AE4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343EA6A-6956-8E0E-8EE2-6F0CD818D708}"/>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3693972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0CB47-8E6E-CAA7-E104-C3B066496B80}"/>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3" name="Footer Placeholder 2">
            <a:extLst>
              <a:ext uri="{FF2B5EF4-FFF2-40B4-BE49-F238E27FC236}">
                <a16:creationId xmlns:a16="http://schemas.microsoft.com/office/drawing/2014/main" id="{85D866A7-D6C1-30DB-C7FE-B615775A97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C75ADF0-87F6-C056-6B24-3B4153B42C4F}"/>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10377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06CD-B40D-6900-D1CF-14452C7AA6A2}"/>
              </a:ext>
            </a:extLst>
          </p:cNvPr>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9A0756-B5CC-3911-3BB0-55EFDD6EAF67}"/>
              </a:ext>
            </a:extLst>
          </p:cNvPr>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43571E-DB5B-E625-49FE-4561AB388031}"/>
              </a:ext>
            </a:extLst>
          </p:cNvPr>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9B927-870B-CB73-CC15-853D6EFC98D0}"/>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6" name="Footer Placeholder 5">
            <a:extLst>
              <a:ext uri="{FF2B5EF4-FFF2-40B4-BE49-F238E27FC236}">
                <a16:creationId xmlns:a16="http://schemas.microsoft.com/office/drawing/2014/main" id="{31792027-5A3E-51F3-6D68-F4ABB29439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A289C1-590B-AF51-1311-96B8677268CE}"/>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3986833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0674-C873-F350-E223-9BA0F0B1922C}"/>
              </a:ext>
            </a:extLst>
          </p:cNvPr>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1A335A-0200-BCAC-0F06-83D79F435637}"/>
              </a:ext>
            </a:extLst>
          </p:cNvPr>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36B409E-39A6-9F90-C799-5DEB2ED269FC}"/>
              </a:ext>
            </a:extLst>
          </p:cNvPr>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4FAE3-C0F6-6822-6824-F2A56AAE91CB}"/>
              </a:ext>
            </a:extLst>
          </p:cNvPr>
          <p:cNvSpPr>
            <a:spLocks noGrp="1"/>
          </p:cNvSpPr>
          <p:nvPr>
            <p:ph type="dt" sz="half" idx="10"/>
          </p:nvPr>
        </p:nvSpPr>
        <p:spPr/>
        <p:txBody>
          <a:bodyPr/>
          <a:lstStyle/>
          <a:p>
            <a:fld id="{A62692D3-25D3-41B9-A645-3D3094783FAF}" type="datetimeFigureOut">
              <a:rPr lang="en-US" smtClean="0"/>
              <a:t>30-Apr-24</a:t>
            </a:fld>
            <a:endParaRPr lang="en-US" dirty="0"/>
          </a:p>
        </p:txBody>
      </p:sp>
      <p:sp>
        <p:nvSpPr>
          <p:cNvPr id="6" name="Footer Placeholder 5">
            <a:extLst>
              <a:ext uri="{FF2B5EF4-FFF2-40B4-BE49-F238E27FC236}">
                <a16:creationId xmlns:a16="http://schemas.microsoft.com/office/drawing/2014/main" id="{FB55A469-13B9-47F3-DFAF-6F5AAA35E7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D962AEB-EFA9-82BF-01C1-8233446F5853}"/>
              </a:ext>
            </a:extLst>
          </p:cNvPr>
          <p:cNvSpPr>
            <a:spLocks noGrp="1"/>
          </p:cNvSpPr>
          <p:nvPr>
            <p:ph type="sldNum" sz="quarter" idx="12"/>
          </p:nvPr>
        </p:nvSpPr>
        <p:spPr/>
        <p:txBody>
          <a:bodyPr/>
          <a:lstStyle/>
          <a:p>
            <a:fld id="{0ED886AA-B9E9-48B6-9CAD-D7AC1C1FE79C}" type="slidenum">
              <a:rPr lang="en-US" smtClean="0"/>
              <a:t>‹#›</a:t>
            </a:fld>
            <a:endParaRPr lang="en-US" dirty="0"/>
          </a:p>
        </p:txBody>
      </p:sp>
    </p:spTree>
    <p:extLst>
      <p:ext uri="{BB962C8B-B14F-4D97-AF65-F5344CB8AC3E}">
        <p14:creationId xmlns:p14="http://schemas.microsoft.com/office/powerpoint/2010/main" val="662432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1811A9-65EB-510B-DC9A-8FED780DB65A}"/>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8587C-37AF-5060-D342-1712A39E26CC}"/>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25A61-F4BD-3DB5-A5D2-29FCB622960C}"/>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2692D3-25D3-41B9-A645-3D3094783FAF}" type="datetimeFigureOut">
              <a:rPr lang="en-US" smtClean="0"/>
              <a:t>30-Apr-24</a:t>
            </a:fld>
            <a:endParaRPr lang="en-US" dirty="0"/>
          </a:p>
        </p:txBody>
      </p:sp>
      <p:sp>
        <p:nvSpPr>
          <p:cNvPr id="5" name="Footer Placeholder 4">
            <a:extLst>
              <a:ext uri="{FF2B5EF4-FFF2-40B4-BE49-F238E27FC236}">
                <a16:creationId xmlns:a16="http://schemas.microsoft.com/office/drawing/2014/main" id="{E6631532-8718-102E-9F86-C7A515E14535}"/>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9D573F3A-3A16-73A9-432E-7089E5A7D25B}"/>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D886AA-B9E9-48B6-9CAD-D7AC1C1FE79C}" type="slidenum">
              <a:rPr lang="en-US" smtClean="0"/>
              <a:t>‹#›</a:t>
            </a:fld>
            <a:endParaRPr lang="en-US" dirty="0"/>
          </a:p>
        </p:txBody>
      </p:sp>
    </p:spTree>
    <p:extLst>
      <p:ext uri="{BB962C8B-B14F-4D97-AF65-F5344CB8AC3E}">
        <p14:creationId xmlns:p14="http://schemas.microsoft.com/office/powerpoint/2010/main" val="2022971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938C52-9034-FEA2-6B59-1DE8CABDE0BF}"/>
              </a:ext>
            </a:extLst>
          </p:cNvPr>
          <p:cNvPicPr>
            <a:picLocks noChangeAspect="1"/>
          </p:cNvPicPr>
          <p:nvPr/>
        </p:nvPicPr>
        <p:blipFill rotWithShape="1">
          <a:blip r:embed="rId2"/>
          <a:srcRect l="12518" r="12518"/>
          <a:stretch/>
        </p:blipFill>
        <p:spPr>
          <a:xfrm>
            <a:off x="4953000" y="-81886"/>
            <a:ext cx="4953000" cy="7021772"/>
          </a:xfrm>
          <a:prstGeom prst="rect">
            <a:avLst/>
          </a:prstGeom>
        </p:spPr>
      </p:pic>
      <p:pic>
        <p:nvPicPr>
          <p:cNvPr id="17" name="Picture 16" descr="A black background with a black triangle with text&#10;&#10;Description automatically generated">
            <a:extLst>
              <a:ext uri="{FF2B5EF4-FFF2-40B4-BE49-F238E27FC236}">
                <a16:creationId xmlns:a16="http://schemas.microsoft.com/office/drawing/2014/main" id="{16FA73B6-0A18-8027-64FD-4AB30829B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886" y="682260"/>
            <a:ext cx="2283227" cy="2528373"/>
          </a:xfrm>
          <a:prstGeom prst="rect">
            <a:avLst/>
          </a:prstGeom>
        </p:spPr>
      </p:pic>
      <p:pic>
        <p:nvPicPr>
          <p:cNvPr id="22" name="Picture 21">
            <a:extLst>
              <a:ext uri="{FF2B5EF4-FFF2-40B4-BE49-F238E27FC236}">
                <a16:creationId xmlns:a16="http://schemas.microsoft.com/office/drawing/2014/main" id="{96FC22D9-13D2-6C68-DF38-EC5D0E0F6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125" y="3142393"/>
            <a:ext cx="3480748" cy="369829"/>
          </a:xfrm>
          <a:prstGeom prst="rect">
            <a:avLst/>
          </a:prstGeom>
        </p:spPr>
      </p:pic>
      <p:sp>
        <p:nvSpPr>
          <p:cNvPr id="23" name="Rectangle 22">
            <a:extLst>
              <a:ext uri="{FF2B5EF4-FFF2-40B4-BE49-F238E27FC236}">
                <a16:creationId xmlns:a16="http://schemas.microsoft.com/office/drawing/2014/main" id="{8CBACA21-651C-DF9B-D781-31E6526AC585}"/>
              </a:ext>
            </a:extLst>
          </p:cNvPr>
          <p:cNvSpPr/>
          <p:nvPr/>
        </p:nvSpPr>
        <p:spPr>
          <a:xfrm>
            <a:off x="-76202" y="-114642"/>
            <a:ext cx="5120640" cy="7040880"/>
          </a:xfrm>
          <a:prstGeom prst="rect">
            <a:avLst/>
          </a:prstGeom>
          <a:solidFill>
            <a:srgbClr val="FFF448"/>
          </a:solidFill>
          <a:ln w="793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F3893BE-7699-53D1-11A1-B11C258EC3B7}"/>
              </a:ext>
            </a:extLst>
          </p:cNvPr>
          <p:cNvSpPr txBox="1"/>
          <p:nvPr/>
        </p:nvSpPr>
        <p:spPr>
          <a:xfrm>
            <a:off x="5798590" y="3950248"/>
            <a:ext cx="3261815" cy="1323439"/>
          </a:xfrm>
          <a:prstGeom prst="rect">
            <a:avLst/>
          </a:prstGeom>
          <a:noFill/>
        </p:spPr>
        <p:txBody>
          <a:bodyPr wrap="square" rtlCol="0">
            <a:spAutoFit/>
          </a:bodyPr>
          <a:lstStyle/>
          <a:p>
            <a:pPr algn="ctr"/>
            <a:r>
              <a:rPr lang="en-US" sz="4000" dirty="0">
                <a:latin typeface="Bahnschrift" panose="020B0502040204020203" pitchFamily="34" charset="0"/>
              </a:rPr>
              <a:t>Catalogue of Courses</a:t>
            </a:r>
          </a:p>
        </p:txBody>
      </p:sp>
      <p:sp>
        <p:nvSpPr>
          <p:cNvPr id="25" name="TextBox 24">
            <a:extLst>
              <a:ext uri="{FF2B5EF4-FFF2-40B4-BE49-F238E27FC236}">
                <a16:creationId xmlns:a16="http://schemas.microsoft.com/office/drawing/2014/main" id="{CA90DB43-CE17-05F2-0D04-8EC5BB1BFA19}"/>
              </a:ext>
            </a:extLst>
          </p:cNvPr>
          <p:cNvSpPr txBox="1"/>
          <p:nvPr/>
        </p:nvSpPr>
        <p:spPr>
          <a:xfrm>
            <a:off x="5580796" y="5711714"/>
            <a:ext cx="3697404" cy="369332"/>
          </a:xfrm>
          <a:prstGeom prst="rect">
            <a:avLst/>
          </a:prstGeom>
          <a:noFill/>
        </p:spPr>
        <p:txBody>
          <a:bodyPr wrap="square" rtlCol="0">
            <a:spAutoFit/>
          </a:bodyPr>
          <a:lstStyle/>
          <a:p>
            <a:pPr algn="ctr"/>
            <a:r>
              <a:rPr lang="en-US" dirty="0">
                <a:latin typeface="Bahnschrift" panose="020B0502040204020203" pitchFamily="34" charset="0"/>
              </a:rPr>
              <a:t>emploskill.wixsite.com/</a:t>
            </a:r>
            <a:r>
              <a:rPr lang="en-US" dirty="0" err="1">
                <a:latin typeface="Bahnschrift" panose="020B0502040204020203" pitchFamily="34" charset="0"/>
              </a:rPr>
              <a:t>emploskill</a:t>
            </a:r>
            <a:endParaRPr lang="en-US" dirty="0">
              <a:latin typeface="Bahnschrift" panose="020B0502040204020203" pitchFamily="34" charset="0"/>
            </a:endParaRPr>
          </a:p>
        </p:txBody>
      </p:sp>
      <p:sp>
        <p:nvSpPr>
          <p:cNvPr id="26" name="TextBox 25">
            <a:extLst>
              <a:ext uri="{FF2B5EF4-FFF2-40B4-BE49-F238E27FC236}">
                <a16:creationId xmlns:a16="http://schemas.microsoft.com/office/drawing/2014/main" id="{A4F61DBC-C602-EA03-786A-AEB7FE5C3894}"/>
              </a:ext>
            </a:extLst>
          </p:cNvPr>
          <p:cNvSpPr txBox="1"/>
          <p:nvPr/>
        </p:nvSpPr>
        <p:spPr>
          <a:xfrm>
            <a:off x="589697" y="3801023"/>
            <a:ext cx="3697404" cy="369332"/>
          </a:xfrm>
          <a:prstGeom prst="rect">
            <a:avLst/>
          </a:prstGeom>
          <a:noFill/>
        </p:spPr>
        <p:txBody>
          <a:bodyPr wrap="square" rtlCol="0">
            <a:spAutoFit/>
          </a:bodyPr>
          <a:lstStyle/>
          <a:p>
            <a:pPr algn="ctr"/>
            <a:r>
              <a:rPr lang="en-US" dirty="0">
                <a:latin typeface="Bahnschrift" panose="020B0502040204020203" pitchFamily="34" charset="0"/>
              </a:rPr>
              <a:t>emploskill.wixsite.com/</a:t>
            </a:r>
            <a:r>
              <a:rPr lang="en-US" dirty="0" err="1">
                <a:latin typeface="Bahnschrift" panose="020B0502040204020203" pitchFamily="34" charset="0"/>
              </a:rPr>
              <a:t>emploskill</a:t>
            </a:r>
            <a:endParaRPr lang="en-US" dirty="0">
              <a:latin typeface="Bahnschrift" panose="020B0502040204020203" pitchFamily="34" charset="0"/>
            </a:endParaRPr>
          </a:p>
        </p:txBody>
      </p:sp>
      <p:pic>
        <p:nvPicPr>
          <p:cNvPr id="28" name="Picture 27" descr="A yellow and black qr code with a triquetra symbol&#10;&#10;Description automatically generated">
            <a:extLst>
              <a:ext uri="{FF2B5EF4-FFF2-40B4-BE49-F238E27FC236}">
                <a16:creationId xmlns:a16="http://schemas.microsoft.com/office/drawing/2014/main" id="{E50616AC-A634-0526-84B8-C1EAEA1F9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166" y="1654219"/>
            <a:ext cx="2094114" cy="2094114"/>
          </a:xfrm>
          <a:prstGeom prst="rect">
            <a:avLst/>
          </a:prstGeom>
        </p:spPr>
      </p:pic>
      <p:sp>
        <p:nvSpPr>
          <p:cNvPr id="29" name="TextBox 28">
            <a:extLst>
              <a:ext uri="{FF2B5EF4-FFF2-40B4-BE49-F238E27FC236}">
                <a16:creationId xmlns:a16="http://schemas.microsoft.com/office/drawing/2014/main" id="{ACCD6AF8-711F-A648-5015-667048FA9701}"/>
              </a:ext>
            </a:extLst>
          </p:cNvPr>
          <p:cNvSpPr txBox="1"/>
          <p:nvPr/>
        </p:nvSpPr>
        <p:spPr>
          <a:xfrm>
            <a:off x="1209143" y="585866"/>
            <a:ext cx="2461800" cy="1015663"/>
          </a:xfrm>
          <a:prstGeom prst="rect">
            <a:avLst/>
          </a:prstGeom>
          <a:noFill/>
        </p:spPr>
        <p:txBody>
          <a:bodyPr wrap="square" rtlCol="0">
            <a:spAutoFit/>
          </a:bodyPr>
          <a:lstStyle/>
          <a:p>
            <a:pPr algn="just"/>
            <a:r>
              <a:rPr lang="en-US" sz="2000" dirty="0">
                <a:latin typeface="Bahnschrift" panose="020B0502040204020203" pitchFamily="34" charset="0"/>
              </a:rPr>
              <a:t>Scan the below QR Code to learn more about our courses:</a:t>
            </a:r>
          </a:p>
        </p:txBody>
      </p:sp>
      <p:sp>
        <p:nvSpPr>
          <p:cNvPr id="30" name="TextBox 29">
            <a:extLst>
              <a:ext uri="{FF2B5EF4-FFF2-40B4-BE49-F238E27FC236}">
                <a16:creationId xmlns:a16="http://schemas.microsoft.com/office/drawing/2014/main" id="{F837C994-CAF5-6863-6FB6-9037492FA438}"/>
              </a:ext>
            </a:extLst>
          </p:cNvPr>
          <p:cNvSpPr txBox="1"/>
          <p:nvPr/>
        </p:nvSpPr>
        <p:spPr>
          <a:xfrm>
            <a:off x="348016" y="4703293"/>
            <a:ext cx="4180766" cy="1369606"/>
          </a:xfrm>
          <a:prstGeom prst="rect">
            <a:avLst/>
          </a:prstGeom>
          <a:noFill/>
        </p:spPr>
        <p:txBody>
          <a:bodyPr wrap="square" rtlCol="0">
            <a:spAutoFit/>
          </a:bodyPr>
          <a:lstStyle/>
          <a:p>
            <a:pPr algn="ctr"/>
            <a:r>
              <a:rPr lang="en-US" sz="2000" b="1" dirty="0"/>
              <a:t>EMPLOSKILL PVT. LTD.</a:t>
            </a:r>
          </a:p>
          <a:p>
            <a:pPr algn="ctr"/>
            <a:r>
              <a:rPr lang="en-US" dirty="0">
                <a:latin typeface="Bahnschrift" panose="020B0502040204020203" pitchFamily="34" charset="0"/>
              </a:rPr>
              <a:t>Sector 62 Noida, Gautam Buddha Nagar, Uttar Pradesh – 201309</a:t>
            </a:r>
          </a:p>
          <a:p>
            <a:pPr algn="ctr"/>
            <a:endParaRPr lang="en-US" sz="900" dirty="0"/>
          </a:p>
          <a:p>
            <a:r>
              <a:rPr lang="en-US" b="1" dirty="0">
                <a:latin typeface="Bahnschrift" panose="020B0502040204020203" pitchFamily="34" charset="0"/>
              </a:rPr>
              <a:t>Contact us: </a:t>
            </a:r>
            <a:r>
              <a:rPr lang="en-US" dirty="0">
                <a:latin typeface="Bahnschrift" panose="020B0502040204020203" pitchFamily="34" charset="0"/>
              </a:rPr>
              <a:t>info.emploskill@gmail.com</a:t>
            </a:r>
          </a:p>
        </p:txBody>
      </p:sp>
      <p:sp>
        <p:nvSpPr>
          <p:cNvPr id="31" name="TextBox 30">
            <a:extLst>
              <a:ext uri="{FF2B5EF4-FFF2-40B4-BE49-F238E27FC236}">
                <a16:creationId xmlns:a16="http://schemas.microsoft.com/office/drawing/2014/main" id="{A8C7022D-917A-E203-E863-37133764F42D}"/>
              </a:ext>
            </a:extLst>
          </p:cNvPr>
          <p:cNvSpPr txBox="1"/>
          <p:nvPr/>
        </p:nvSpPr>
        <p:spPr>
          <a:xfrm>
            <a:off x="1519453" y="5971862"/>
            <a:ext cx="3966951" cy="369332"/>
          </a:xfrm>
          <a:prstGeom prst="rect">
            <a:avLst/>
          </a:prstGeom>
          <a:noFill/>
        </p:spPr>
        <p:txBody>
          <a:bodyPr wrap="square" rtlCol="0">
            <a:spAutoFit/>
          </a:bodyPr>
          <a:lstStyle/>
          <a:p>
            <a:r>
              <a:rPr lang="en-US" dirty="0">
                <a:latin typeface="Bahnschrift" panose="020B0502040204020203" pitchFamily="34" charset="0"/>
              </a:rPr>
              <a:t>+91 81217 56657</a:t>
            </a:r>
          </a:p>
        </p:txBody>
      </p:sp>
    </p:spTree>
    <p:extLst>
      <p:ext uri="{BB962C8B-B14F-4D97-AF65-F5344CB8AC3E}">
        <p14:creationId xmlns:p14="http://schemas.microsoft.com/office/powerpoint/2010/main" val="1097368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C9F830-7C96-4EA8-3FE9-AB7E98CA979C}"/>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Ochre Colored Pottery</a:t>
            </a:r>
          </a:p>
        </p:txBody>
      </p:sp>
      <p:sp>
        <p:nvSpPr>
          <p:cNvPr id="9" name="TextBox 8">
            <a:extLst>
              <a:ext uri="{FF2B5EF4-FFF2-40B4-BE49-F238E27FC236}">
                <a16:creationId xmlns:a16="http://schemas.microsoft.com/office/drawing/2014/main" id="{01535612-0A5B-F42B-E9AB-E75D3BA5F888}"/>
              </a:ext>
            </a:extLst>
          </p:cNvPr>
          <p:cNvSpPr txBox="1"/>
          <p:nvPr/>
        </p:nvSpPr>
        <p:spPr>
          <a:xfrm>
            <a:off x="217167" y="906413"/>
            <a:ext cx="2728527" cy="3754874"/>
          </a:xfrm>
          <a:prstGeom prst="rect">
            <a:avLst/>
          </a:prstGeom>
          <a:noFill/>
        </p:spPr>
        <p:txBody>
          <a:bodyPr wrap="square">
            <a:spAutoFit/>
          </a:bodyPr>
          <a:lstStyle/>
          <a:p>
            <a:pPr algn="just"/>
            <a:r>
              <a:rPr lang="en-US" sz="1700" dirty="0">
                <a:latin typeface="Bahnschrift" panose="020B0502040204020203" pitchFamily="34" charset="0"/>
              </a:rPr>
              <a:t>This is a Bronze Age culture of the Indian Ganges plains. It extends from eastern Punjab to northeastern Rajasthan and western Uttar Pradesh. In the recent years, this art has gained popularity and is used in combination with modern paints, crafted using a variety of techniques, including wheel throwing and hand molding.</a:t>
            </a:r>
          </a:p>
        </p:txBody>
      </p:sp>
      <p:graphicFrame>
        <p:nvGraphicFramePr>
          <p:cNvPr id="14" name="Table 13">
            <a:extLst>
              <a:ext uri="{FF2B5EF4-FFF2-40B4-BE49-F238E27FC236}">
                <a16:creationId xmlns:a16="http://schemas.microsoft.com/office/drawing/2014/main" id="{1787CA61-1224-C580-2D0E-36E2C3CC8E98}"/>
              </a:ext>
            </a:extLst>
          </p:cNvPr>
          <p:cNvGraphicFramePr>
            <a:graphicFrameLocks noGrp="1"/>
          </p:cNvGraphicFramePr>
          <p:nvPr>
            <p:extLst>
              <p:ext uri="{D42A27DB-BD31-4B8C-83A1-F6EECF244321}">
                <p14:modId xmlns:p14="http://schemas.microsoft.com/office/powerpoint/2010/main" val="4184919859"/>
              </p:ext>
            </p:extLst>
          </p:nvPr>
        </p:nvGraphicFramePr>
        <p:xfrm>
          <a:off x="217168" y="5025556"/>
          <a:ext cx="4581144" cy="148336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POT-OC-BG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2499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POT-OC-IN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3999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POT-OC-AD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7749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83544470"/>
                  </a:ext>
                </a:extLst>
              </a:tr>
            </a:tbl>
          </a:graphicData>
        </a:graphic>
      </p:graphicFrame>
      <p:pic>
        <p:nvPicPr>
          <p:cNvPr id="12" name="Picture 11" descr="A brown and white vase&#10;&#10;Description automatically generated">
            <a:extLst>
              <a:ext uri="{FF2B5EF4-FFF2-40B4-BE49-F238E27FC236}">
                <a16:creationId xmlns:a16="http://schemas.microsoft.com/office/drawing/2014/main" id="{BF292ED5-9C4A-35E1-84EB-A0A94C10EB25}"/>
              </a:ext>
            </a:extLst>
          </p:cNvPr>
          <p:cNvPicPr>
            <a:picLocks noChangeAspect="1"/>
          </p:cNvPicPr>
          <p:nvPr/>
        </p:nvPicPr>
        <p:blipFill rotWithShape="1">
          <a:blip r:embed="rId2">
            <a:extLst>
              <a:ext uri="{28A0092B-C50C-407E-A947-70E740481C1C}">
                <a14:useLocalDpi xmlns:a14="http://schemas.microsoft.com/office/drawing/2010/main" val="0"/>
              </a:ext>
            </a:extLst>
          </a:blip>
          <a:srcRect l="33390" t="5235" r="10412" b="8047"/>
          <a:stretch/>
        </p:blipFill>
        <p:spPr>
          <a:xfrm rot="291227">
            <a:off x="3083683" y="1145489"/>
            <a:ext cx="1763335" cy="3336343"/>
          </a:xfrm>
          <a:prstGeom prst="rect">
            <a:avLst/>
          </a:prstGeom>
        </p:spPr>
      </p:pic>
      <p:sp>
        <p:nvSpPr>
          <p:cNvPr id="5" name="TextBox 4">
            <a:extLst>
              <a:ext uri="{FF2B5EF4-FFF2-40B4-BE49-F238E27FC236}">
                <a16:creationId xmlns:a16="http://schemas.microsoft.com/office/drawing/2014/main" id="{88F07B87-8E03-082E-446A-072B54056399}"/>
              </a:ext>
            </a:extLst>
          </p:cNvPr>
          <p:cNvSpPr txBox="1"/>
          <p:nvPr/>
        </p:nvSpPr>
        <p:spPr>
          <a:xfrm>
            <a:off x="5083377" y="318565"/>
            <a:ext cx="4605455" cy="830997"/>
          </a:xfrm>
          <a:prstGeom prst="rect">
            <a:avLst/>
          </a:prstGeom>
          <a:noFill/>
        </p:spPr>
        <p:txBody>
          <a:bodyPr wrap="square" rtlCol="0">
            <a:spAutoFit/>
          </a:bodyPr>
          <a:lstStyle/>
          <a:p>
            <a:r>
              <a:rPr lang="en-US" sz="2400" dirty="0">
                <a:latin typeface="Bahnschrift" panose="020B0502040204020203" pitchFamily="34" charset="0"/>
              </a:rPr>
              <a:t>Northern Black Polished Ware Pottery</a:t>
            </a:r>
          </a:p>
        </p:txBody>
      </p:sp>
      <p:sp>
        <p:nvSpPr>
          <p:cNvPr id="6" name="TextBox 5">
            <a:extLst>
              <a:ext uri="{FF2B5EF4-FFF2-40B4-BE49-F238E27FC236}">
                <a16:creationId xmlns:a16="http://schemas.microsoft.com/office/drawing/2014/main" id="{46D4E45B-4FB3-173C-CC4E-69E0819F3676}"/>
              </a:ext>
            </a:extLst>
          </p:cNvPr>
          <p:cNvSpPr txBox="1"/>
          <p:nvPr/>
        </p:nvSpPr>
        <p:spPr>
          <a:xfrm>
            <a:off x="5101592" y="1308756"/>
            <a:ext cx="2158333" cy="2446824"/>
          </a:xfrm>
          <a:prstGeom prst="rect">
            <a:avLst/>
          </a:prstGeom>
          <a:noFill/>
        </p:spPr>
        <p:txBody>
          <a:bodyPr wrap="square">
            <a:spAutoFit/>
          </a:bodyPr>
          <a:lstStyle/>
          <a:p>
            <a:pPr algn="just"/>
            <a:r>
              <a:rPr lang="en-US" sz="1700" dirty="0">
                <a:latin typeface="Bahnschrift" panose="020B0502040204020203" pitchFamily="34" charset="0"/>
              </a:rPr>
              <a:t>NBPW pottery is characterized by its distinctive lustrous black surface and fine craftsmanship. It is casted on high speed wheels for an impressive glossy</a:t>
            </a:r>
            <a:br>
              <a:rPr lang="en-US" sz="1700" dirty="0">
                <a:latin typeface="Bahnschrift" panose="020B0502040204020203" pitchFamily="34" charset="0"/>
              </a:rPr>
            </a:br>
            <a:endParaRPr lang="en-US" sz="1700" dirty="0">
              <a:latin typeface="Bahnschrift" panose="020B0502040204020203" pitchFamily="34" charset="0"/>
            </a:endParaRPr>
          </a:p>
        </p:txBody>
      </p:sp>
      <p:graphicFrame>
        <p:nvGraphicFramePr>
          <p:cNvPr id="8" name="Table 7">
            <a:extLst>
              <a:ext uri="{FF2B5EF4-FFF2-40B4-BE49-F238E27FC236}">
                <a16:creationId xmlns:a16="http://schemas.microsoft.com/office/drawing/2014/main" id="{31E5C8F1-5371-F08E-3236-8DA524376F84}"/>
              </a:ext>
            </a:extLst>
          </p:cNvPr>
          <p:cNvGraphicFramePr>
            <a:graphicFrameLocks noGrp="1"/>
          </p:cNvGraphicFramePr>
          <p:nvPr/>
        </p:nvGraphicFramePr>
        <p:xfrm>
          <a:off x="5107688" y="5025556"/>
          <a:ext cx="4581144" cy="148336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POT-NB-BG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2649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POT-NB-IN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4299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POT-NB-AD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8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7949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pic>
        <p:nvPicPr>
          <p:cNvPr id="11" name="Picture 10" descr="A close-up of a vase&#10;&#10;Description automatically generated">
            <a:extLst>
              <a:ext uri="{FF2B5EF4-FFF2-40B4-BE49-F238E27FC236}">
                <a16:creationId xmlns:a16="http://schemas.microsoft.com/office/drawing/2014/main" id="{24238851-0CA8-BFE6-D1AC-A8FE4B92EE59}"/>
              </a:ext>
            </a:extLst>
          </p:cNvPr>
          <p:cNvPicPr>
            <a:picLocks noChangeAspect="1"/>
          </p:cNvPicPr>
          <p:nvPr/>
        </p:nvPicPr>
        <p:blipFill rotWithShape="1">
          <a:blip r:embed="rId3">
            <a:extLst>
              <a:ext uri="{28A0092B-C50C-407E-A947-70E740481C1C}">
                <a14:useLocalDpi xmlns:a14="http://schemas.microsoft.com/office/drawing/2010/main" val="0"/>
              </a:ext>
            </a:extLst>
          </a:blip>
          <a:srcRect t="2811" b="1859"/>
          <a:stretch/>
        </p:blipFill>
        <p:spPr>
          <a:xfrm>
            <a:off x="7279048" y="1048210"/>
            <a:ext cx="2387619" cy="3516096"/>
          </a:xfrm>
          <a:prstGeom prst="rect">
            <a:avLst/>
          </a:prstGeom>
        </p:spPr>
      </p:pic>
      <p:sp>
        <p:nvSpPr>
          <p:cNvPr id="13" name="TextBox 12">
            <a:extLst>
              <a:ext uri="{FF2B5EF4-FFF2-40B4-BE49-F238E27FC236}">
                <a16:creationId xmlns:a16="http://schemas.microsoft.com/office/drawing/2014/main" id="{F69B8263-FDC9-1B6F-3278-D8895B1BE52C}"/>
              </a:ext>
            </a:extLst>
          </p:cNvPr>
          <p:cNvSpPr txBox="1"/>
          <p:nvPr/>
        </p:nvSpPr>
        <p:spPr>
          <a:xfrm>
            <a:off x="5101592" y="3392285"/>
            <a:ext cx="3146223" cy="1400383"/>
          </a:xfrm>
          <a:prstGeom prst="rect">
            <a:avLst/>
          </a:prstGeom>
          <a:noFill/>
        </p:spPr>
        <p:txBody>
          <a:bodyPr wrap="square">
            <a:spAutoFit/>
          </a:bodyPr>
          <a:lstStyle/>
          <a:p>
            <a:pPr algn="just"/>
            <a:r>
              <a:rPr lang="en-US" sz="1700" dirty="0">
                <a:latin typeface="Bahnschrift" panose="020B0502040204020203" pitchFamily="34" charset="0"/>
              </a:rPr>
              <a:t>finish. 90% of this type is jet black, brownish black, or bluish-black, and 10% have colors such as pink, gold &amp; brown.</a:t>
            </a:r>
          </a:p>
        </p:txBody>
      </p:sp>
    </p:spTree>
    <p:extLst>
      <p:ext uri="{BB962C8B-B14F-4D97-AF65-F5344CB8AC3E}">
        <p14:creationId xmlns:p14="http://schemas.microsoft.com/office/powerpoint/2010/main" val="80369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C9F830-7C96-4EA8-3FE9-AB7E98CA979C}"/>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Quartz Watchmaking</a:t>
            </a:r>
          </a:p>
        </p:txBody>
      </p:sp>
      <p:sp>
        <p:nvSpPr>
          <p:cNvPr id="9" name="TextBox 8">
            <a:extLst>
              <a:ext uri="{FF2B5EF4-FFF2-40B4-BE49-F238E27FC236}">
                <a16:creationId xmlns:a16="http://schemas.microsoft.com/office/drawing/2014/main" id="{01535612-0A5B-F42B-E9AB-E75D3BA5F888}"/>
              </a:ext>
            </a:extLst>
          </p:cNvPr>
          <p:cNvSpPr txBox="1"/>
          <p:nvPr/>
        </p:nvSpPr>
        <p:spPr>
          <a:xfrm>
            <a:off x="220566" y="2938530"/>
            <a:ext cx="4581974" cy="1923604"/>
          </a:xfrm>
          <a:prstGeom prst="rect">
            <a:avLst/>
          </a:prstGeom>
          <a:noFill/>
        </p:spPr>
        <p:txBody>
          <a:bodyPr wrap="square">
            <a:spAutoFit/>
          </a:bodyPr>
          <a:lstStyle/>
          <a:p>
            <a:pPr algn="just"/>
            <a:r>
              <a:rPr lang="en-US" sz="1700" dirty="0">
                <a:latin typeface="Bahnschrift" panose="020B0502040204020203" pitchFamily="34" charset="0"/>
              </a:rPr>
              <a:t>Unlike traditional mechanical timepieces, quartz watches rely on the oscillation of a quartz crystal to maintain accurate timekeeping. This innovation, introduced in the 1960s, rapidly gained popularity due to its affordability, durability, and minimal maintenance requirements.</a:t>
            </a:r>
          </a:p>
        </p:txBody>
      </p:sp>
      <p:graphicFrame>
        <p:nvGraphicFramePr>
          <p:cNvPr id="14" name="Table 13">
            <a:extLst>
              <a:ext uri="{FF2B5EF4-FFF2-40B4-BE49-F238E27FC236}">
                <a16:creationId xmlns:a16="http://schemas.microsoft.com/office/drawing/2014/main" id="{1787CA61-1224-C580-2D0E-36E2C3CC8E98}"/>
              </a:ext>
            </a:extLst>
          </p:cNvPr>
          <p:cNvGraphicFramePr>
            <a:graphicFrameLocks noGrp="1"/>
          </p:cNvGraphicFramePr>
          <p:nvPr/>
        </p:nvGraphicFramePr>
        <p:xfrm>
          <a:off x="217168" y="5025556"/>
          <a:ext cx="4581144" cy="1112520"/>
        </p:xfrm>
        <a:graphic>
          <a:graphicData uri="http://schemas.openxmlformats.org/drawingml/2006/table">
            <a:tbl>
              <a:tblPr firstRow="1" bandRow="1">
                <a:tableStyleId>{5C22544A-7EE6-4342-B048-85BDC9FD1C3A}</a:tableStyleId>
              </a:tblPr>
              <a:tblGrid>
                <a:gridCol w="1320687">
                  <a:extLst>
                    <a:ext uri="{9D8B030D-6E8A-4147-A177-3AD203B41FA5}">
                      <a16:colId xmlns:a16="http://schemas.microsoft.com/office/drawing/2014/main" val="2445077469"/>
                    </a:ext>
                  </a:extLst>
                </a:gridCol>
                <a:gridCol w="1302327">
                  <a:extLst>
                    <a:ext uri="{9D8B030D-6E8A-4147-A177-3AD203B41FA5}">
                      <a16:colId xmlns:a16="http://schemas.microsoft.com/office/drawing/2014/main" val="2016435254"/>
                    </a:ext>
                  </a:extLst>
                </a:gridCol>
                <a:gridCol w="969818">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WCH-QW-BG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2399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WCH-QW-IN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3899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bl>
          </a:graphicData>
        </a:graphic>
      </p:graphicFrame>
      <p:pic>
        <p:nvPicPr>
          <p:cNvPr id="6" name="Picture 5" descr="A close-up of a watch&#10;&#10;Description automatically generated">
            <a:extLst>
              <a:ext uri="{FF2B5EF4-FFF2-40B4-BE49-F238E27FC236}">
                <a16:creationId xmlns:a16="http://schemas.microsoft.com/office/drawing/2014/main" id="{03C8C4B4-EE60-53DE-CC0D-1BB01B2F8B94}"/>
              </a:ext>
            </a:extLst>
          </p:cNvPr>
          <p:cNvPicPr>
            <a:picLocks noChangeAspect="1"/>
          </p:cNvPicPr>
          <p:nvPr/>
        </p:nvPicPr>
        <p:blipFill rotWithShape="1">
          <a:blip r:embed="rId2">
            <a:extLst>
              <a:ext uri="{28A0092B-C50C-407E-A947-70E740481C1C}">
                <a14:useLocalDpi xmlns:a14="http://schemas.microsoft.com/office/drawing/2010/main" val="0"/>
              </a:ext>
            </a:extLst>
          </a:blip>
          <a:srcRect l="22591" r="14728"/>
          <a:stretch/>
        </p:blipFill>
        <p:spPr>
          <a:xfrm>
            <a:off x="1382877" y="877303"/>
            <a:ext cx="2219304" cy="1993604"/>
          </a:xfrm>
          <a:prstGeom prst="rect">
            <a:avLst/>
          </a:prstGeom>
        </p:spPr>
      </p:pic>
      <p:sp>
        <p:nvSpPr>
          <p:cNvPr id="5" name="TextBox 4">
            <a:extLst>
              <a:ext uri="{FF2B5EF4-FFF2-40B4-BE49-F238E27FC236}">
                <a16:creationId xmlns:a16="http://schemas.microsoft.com/office/drawing/2014/main" id="{9D8AFBCB-FE8A-6170-9E58-11796D32F7D2}"/>
              </a:ext>
            </a:extLst>
          </p:cNvPr>
          <p:cNvSpPr txBox="1"/>
          <p:nvPr/>
        </p:nvSpPr>
        <p:spPr>
          <a:xfrm>
            <a:off x="5083377" y="318565"/>
            <a:ext cx="4605455" cy="461665"/>
          </a:xfrm>
          <a:prstGeom prst="rect">
            <a:avLst/>
          </a:prstGeom>
          <a:noFill/>
        </p:spPr>
        <p:txBody>
          <a:bodyPr wrap="square" rtlCol="0">
            <a:spAutoFit/>
          </a:bodyPr>
          <a:lstStyle/>
          <a:p>
            <a:r>
              <a:rPr lang="en-US" sz="2400" dirty="0">
                <a:latin typeface="Bahnschrift" panose="020B0502040204020203" pitchFamily="34" charset="0"/>
              </a:rPr>
              <a:t>Mandarin/Chinese Speaking</a:t>
            </a:r>
          </a:p>
        </p:txBody>
      </p:sp>
      <p:sp>
        <p:nvSpPr>
          <p:cNvPr id="8" name="TextBox 7">
            <a:extLst>
              <a:ext uri="{FF2B5EF4-FFF2-40B4-BE49-F238E27FC236}">
                <a16:creationId xmlns:a16="http://schemas.microsoft.com/office/drawing/2014/main" id="{6A12E9E3-84FE-B74F-3C3F-A16BBEF6ABB0}"/>
              </a:ext>
            </a:extLst>
          </p:cNvPr>
          <p:cNvSpPr txBox="1"/>
          <p:nvPr/>
        </p:nvSpPr>
        <p:spPr>
          <a:xfrm>
            <a:off x="5113784" y="2938530"/>
            <a:ext cx="4581974" cy="1923604"/>
          </a:xfrm>
          <a:prstGeom prst="rect">
            <a:avLst/>
          </a:prstGeom>
          <a:noFill/>
        </p:spPr>
        <p:txBody>
          <a:bodyPr wrap="square">
            <a:spAutoFit/>
          </a:bodyPr>
          <a:lstStyle/>
          <a:p>
            <a:pPr algn="just"/>
            <a:r>
              <a:rPr lang="en-US" sz="1700" dirty="0">
                <a:latin typeface="Bahnschrift" panose="020B0502040204020203" pitchFamily="34" charset="0"/>
              </a:rPr>
              <a:t>Mandarin, the most widely spoken Chinese dialect, serves as a linguistic bridge connecting over a billion people worldwide. Its contemporary relevance extends from bustling city streets to digital platforms, embodying the dynamic tapestry of modern China and its global influence.</a:t>
            </a:r>
          </a:p>
        </p:txBody>
      </p:sp>
      <p:graphicFrame>
        <p:nvGraphicFramePr>
          <p:cNvPr id="11" name="Table 10">
            <a:extLst>
              <a:ext uri="{FF2B5EF4-FFF2-40B4-BE49-F238E27FC236}">
                <a16:creationId xmlns:a16="http://schemas.microsoft.com/office/drawing/2014/main" id="{1FC24381-7FE6-8C81-CD60-F0E68FE2C695}"/>
              </a:ext>
            </a:extLst>
          </p:cNvPr>
          <p:cNvGraphicFramePr>
            <a:graphicFrameLocks noGrp="1"/>
          </p:cNvGraphicFramePr>
          <p:nvPr/>
        </p:nvGraphicFramePr>
        <p:xfrm>
          <a:off x="5107688" y="5025556"/>
          <a:ext cx="4581144" cy="148336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LAN-MA-BG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2299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LAN-MA-IN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3799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LAN-MA-AD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7599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pic>
        <p:nvPicPr>
          <p:cNvPr id="12" name="Picture 11" descr="A black background with text&#10;&#10;Description automatically generated">
            <a:extLst>
              <a:ext uri="{FF2B5EF4-FFF2-40B4-BE49-F238E27FC236}">
                <a16:creationId xmlns:a16="http://schemas.microsoft.com/office/drawing/2014/main" id="{9496E64F-ABB1-7A18-FB21-0FB2DFF15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60602">
            <a:off x="5314520" y="511280"/>
            <a:ext cx="3713421" cy="2468880"/>
          </a:xfrm>
          <a:prstGeom prst="rect">
            <a:avLst/>
          </a:prstGeom>
        </p:spPr>
      </p:pic>
    </p:spTree>
    <p:extLst>
      <p:ext uri="{BB962C8B-B14F-4D97-AF65-F5344CB8AC3E}">
        <p14:creationId xmlns:p14="http://schemas.microsoft.com/office/powerpoint/2010/main" val="1172711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2B678D-D800-A5FD-537F-53BACC281809}"/>
              </a:ext>
            </a:extLst>
          </p:cNvPr>
          <p:cNvSpPr txBox="1"/>
          <p:nvPr/>
        </p:nvSpPr>
        <p:spPr>
          <a:xfrm>
            <a:off x="5083377" y="318565"/>
            <a:ext cx="4605455" cy="461665"/>
          </a:xfrm>
          <a:prstGeom prst="rect">
            <a:avLst/>
          </a:prstGeom>
          <a:noFill/>
        </p:spPr>
        <p:txBody>
          <a:bodyPr wrap="square" rtlCol="0">
            <a:spAutoFit/>
          </a:bodyPr>
          <a:lstStyle/>
          <a:p>
            <a:r>
              <a:rPr lang="en-US" sz="2400" dirty="0">
                <a:latin typeface="Bahnschrift" panose="020B0502040204020203" pitchFamily="34" charset="0"/>
              </a:rPr>
              <a:t>Automatic Watchmaking</a:t>
            </a:r>
          </a:p>
        </p:txBody>
      </p:sp>
      <p:sp>
        <p:nvSpPr>
          <p:cNvPr id="16" name="TextBox 15">
            <a:extLst>
              <a:ext uri="{FF2B5EF4-FFF2-40B4-BE49-F238E27FC236}">
                <a16:creationId xmlns:a16="http://schemas.microsoft.com/office/drawing/2014/main" id="{42B6430F-8B25-8B1C-9A0F-F4AACAC71329}"/>
              </a:ext>
            </a:extLst>
          </p:cNvPr>
          <p:cNvSpPr txBox="1"/>
          <p:nvPr/>
        </p:nvSpPr>
        <p:spPr>
          <a:xfrm>
            <a:off x="5106858" y="2938530"/>
            <a:ext cx="4581974" cy="1923604"/>
          </a:xfrm>
          <a:prstGeom prst="rect">
            <a:avLst/>
          </a:prstGeom>
          <a:noFill/>
        </p:spPr>
        <p:txBody>
          <a:bodyPr wrap="square">
            <a:spAutoFit/>
          </a:bodyPr>
          <a:lstStyle/>
          <a:p>
            <a:pPr algn="just"/>
            <a:r>
              <a:rPr lang="en-US" sz="1700" dirty="0">
                <a:latin typeface="Bahnschrift" panose="020B0502040204020203" pitchFamily="34" charset="0"/>
              </a:rPr>
              <a:t>At its core, an automatic watch embodies the culmination of centuries-old traditions merged with cutting-edge technology. These watches, harness the natural motion of the wearer's wrist to power the intricate mechanisms within, eliminating the need for manual winding.</a:t>
            </a:r>
          </a:p>
        </p:txBody>
      </p:sp>
      <p:graphicFrame>
        <p:nvGraphicFramePr>
          <p:cNvPr id="19" name="Table 18">
            <a:extLst>
              <a:ext uri="{FF2B5EF4-FFF2-40B4-BE49-F238E27FC236}">
                <a16:creationId xmlns:a16="http://schemas.microsoft.com/office/drawing/2014/main" id="{53FC4A10-8B87-7E53-6F30-5E269BC3FAF1}"/>
              </a:ext>
            </a:extLst>
          </p:cNvPr>
          <p:cNvGraphicFramePr>
            <a:graphicFrameLocks noGrp="1"/>
          </p:cNvGraphicFramePr>
          <p:nvPr/>
        </p:nvGraphicFramePr>
        <p:xfrm>
          <a:off x="5107688" y="5025556"/>
          <a:ext cx="4581144" cy="1483360"/>
        </p:xfrm>
        <a:graphic>
          <a:graphicData uri="http://schemas.openxmlformats.org/drawingml/2006/table">
            <a:tbl>
              <a:tblPr firstRow="1" bandRow="1">
                <a:tableStyleId>{5C22544A-7EE6-4342-B048-85BDC9FD1C3A}</a:tableStyleId>
              </a:tblPr>
              <a:tblGrid>
                <a:gridCol w="1348530">
                  <a:extLst>
                    <a:ext uri="{9D8B030D-6E8A-4147-A177-3AD203B41FA5}">
                      <a16:colId xmlns:a16="http://schemas.microsoft.com/office/drawing/2014/main" val="2445077469"/>
                    </a:ext>
                  </a:extLst>
                </a:gridCol>
                <a:gridCol w="1274618">
                  <a:extLst>
                    <a:ext uri="{9D8B030D-6E8A-4147-A177-3AD203B41FA5}">
                      <a16:colId xmlns:a16="http://schemas.microsoft.com/office/drawing/2014/main" val="2016435254"/>
                    </a:ext>
                  </a:extLst>
                </a:gridCol>
                <a:gridCol w="969684">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WCH-AW-BG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2599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WCH-AW-IN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4199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WCH-AW-AD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7949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pic>
        <p:nvPicPr>
          <p:cNvPr id="10" name="Picture 9" descr="A close up of a watch&#10;&#10;Description automatically generated">
            <a:extLst>
              <a:ext uri="{FF2B5EF4-FFF2-40B4-BE49-F238E27FC236}">
                <a16:creationId xmlns:a16="http://schemas.microsoft.com/office/drawing/2014/main" id="{FE36E9E2-8685-5FAF-8084-3D451887EA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005" y="849593"/>
            <a:ext cx="2011680" cy="2011680"/>
          </a:xfrm>
          <a:prstGeom prst="rect">
            <a:avLst/>
          </a:prstGeom>
        </p:spPr>
      </p:pic>
      <p:sp>
        <p:nvSpPr>
          <p:cNvPr id="5" name="TextBox 4">
            <a:extLst>
              <a:ext uri="{FF2B5EF4-FFF2-40B4-BE49-F238E27FC236}">
                <a16:creationId xmlns:a16="http://schemas.microsoft.com/office/drawing/2014/main" id="{13052B2A-AFD4-EF79-D5DE-E7C4DC49F67B}"/>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Spanish Speaking</a:t>
            </a:r>
          </a:p>
        </p:txBody>
      </p:sp>
      <p:sp>
        <p:nvSpPr>
          <p:cNvPr id="8" name="TextBox 7">
            <a:extLst>
              <a:ext uri="{FF2B5EF4-FFF2-40B4-BE49-F238E27FC236}">
                <a16:creationId xmlns:a16="http://schemas.microsoft.com/office/drawing/2014/main" id="{78FABC7F-88AC-27BD-0E4E-0CF8C21D6389}"/>
              </a:ext>
            </a:extLst>
          </p:cNvPr>
          <p:cNvSpPr txBox="1"/>
          <p:nvPr/>
        </p:nvSpPr>
        <p:spPr>
          <a:xfrm>
            <a:off x="210242" y="2938530"/>
            <a:ext cx="4581974" cy="1923604"/>
          </a:xfrm>
          <a:prstGeom prst="rect">
            <a:avLst/>
          </a:prstGeom>
          <a:noFill/>
        </p:spPr>
        <p:txBody>
          <a:bodyPr wrap="square">
            <a:spAutoFit/>
          </a:bodyPr>
          <a:lstStyle/>
          <a:p>
            <a:pPr algn="just"/>
            <a:r>
              <a:rPr lang="en-US" sz="1700" dirty="0">
                <a:latin typeface="Bahnschrift" panose="020B0502040204020203" pitchFamily="34" charset="0"/>
              </a:rPr>
              <a:t>Spanish, a Romance language with roots in Latin, is spoken by millions worldwide, making it one of the most prevalent languages globally. From the vibrant streets of Madrid to the bustling markets of Mexico City, Spanish connects people through its rich history and diverse expressions.</a:t>
            </a:r>
          </a:p>
        </p:txBody>
      </p:sp>
      <p:graphicFrame>
        <p:nvGraphicFramePr>
          <p:cNvPr id="11" name="Table 10">
            <a:extLst>
              <a:ext uri="{FF2B5EF4-FFF2-40B4-BE49-F238E27FC236}">
                <a16:creationId xmlns:a16="http://schemas.microsoft.com/office/drawing/2014/main" id="{C3C6C6BB-BFCB-8FA1-A73A-8ED42DE3B544}"/>
              </a:ext>
            </a:extLst>
          </p:cNvPr>
          <p:cNvGraphicFramePr>
            <a:graphicFrameLocks noGrp="1"/>
          </p:cNvGraphicFramePr>
          <p:nvPr>
            <p:extLst>
              <p:ext uri="{D42A27DB-BD31-4B8C-83A1-F6EECF244321}">
                <p14:modId xmlns:p14="http://schemas.microsoft.com/office/powerpoint/2010/main" val="3586054569"/>
              </p:ext>
            </p:extLst>
          </p:nvPr>
        </p:nvGraphicFramePr>
        <p:xfrm>
          <a:off x="217168" y="5025556"/>
          <a:ext cx="4581144" cy="148336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LAN-SP-BG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2299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LAN-SP-IN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3799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LAN-SP-AD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7599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83544470"/>
                  </a:ext>
                </a:extLst>
              </a:tr>
            </a:tbl>
          </a:graphicData>
        </a:graphic>
      </p:graphicFrame>
      <p:pic>
        <p:nvPicPr>
          <p:cNvPr id="12" name="Picture 11" descr="A close up of words&#10;&#10;Description automatically generated">
            <a:extLst>
              <a:ext uri="{FF2B5EF4-FFF2-40B4-BE49-F238E27FC236}">
                <a16:creationId xmlns:a16="http://schemas.microsoft.com/office/drawing/2014/main" id="{802316DC-AA1D-6961-7F5D-C9AC21BB9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951" y="908404"/>
            <a:ext cx="2804338" cy="1901952"/>
          </a:xfrm>
          <a:prstGeom prst="rect">
            <a:avLst/>
          </a:prstGeom>
        </p:spPr>
      </p:pic>
    </p:spTree>
    <p:extLst>
      <p:ext uri="{BB962C8B-B14F-4D97-AF65-F5344CB8AC3E}">
        <p14:creationId xmlns:p14="http://schemas.microsoft.com/office/powerpoint/2010/main" val="444936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C9F830-7C96-4EA8-3FE9-AB7E98CA979C}"/>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Hair Styling/Hair Dressing</a:t>
            </a:r>
          </a:p>
        </p:txBody>
      </p:sp>
      <p:sp>
        <p:nvSpPr>
          <p:cNvPr id="9" name="TextBox 8">
            <a:extLst>
              <a:ext uri="{FF2B5EF4-FFF2-40B4-BE49-F238E27FC236}">
                <a16:creationId xmlns:a16="http://schemas.microsoft.com/office/drawing/2014/main" id="{01535612-0A5B-F42B-E9AB-E75D3BA5F888}"/>
              </a:ext>
            </a:extLst>
          </p:cNvPr>
          <p:cNvSpPr txBox="1"/>
          <p:nvPr/>
        </p:nvSpPr>
        <p:spPr>
          <a:xfrm>
            <a:off x="210242" y="2938530"/>
            <a:ext cx="4581974" cy="1923604"/>
          </a:xfrm>
          <a:prstGeom prst="rect">
            <a:avLst/>
          </a:prstGeom>
          <a:noFill/>
        </p:spPr>
        <p:txBody>
          <a:bodyPr wrap="square">
            <a:spAutoFit/>
          </a:bodyPr>
          <a:lstStyle/>
          <a:p>
            <a:pPr algn="just"/>
            <a:r>
              <a:rPr lang="en-US" sz="1700" dirty="0">
                <a:latin typeface="Bahnschrift" panose="020B0502040204020203" pitchFamily="34" charset="0"/>
              </a:rPr>
              <a:t>From classic cuts to avant-garde creations, hair styling involves a blend of technical expertise, creativity, and an understanding of individual preferences. Whether it's shaping, coloring, or embellishing hair, hairdressers wield their tools with precision to transform looks into expressions of style and beauty.</a:t>
            </a:r>
          </a:p>
        </p:txBody>
      </p:sp>
      <p:graphicFrame>
        <p:nvGraphicFramePr>
          <p:cNvPr id="14" name="Table 13">
            <a:extLst>
              <a:ext uri="{FF2B5EF4-FFF2-40B4-BE49-F238E27FC236}">
                <a16:creationId xmlns:a16="http://schemas.microsoft.com/office/drawing/2014/main" id="{1787CA61-1224-C580-2D0E-36E2C3CC8E98}"/>
              </a:ext>
            </a:extLst>
          </p:cNvPr>
          <p:cNvGraphicFramePr>
            <a:graphicFrameLocks noGrp="1"/>
          </p:cNvGraphicFramePr>
          <p:nvPr>
            <p:extLst>
              <p:ext uri="{D42A27DB-BD31-4B8C-83A1-F6EECF244321}">
                <p14:modId xmlns:p14="http://schemas.microsoft.com/office/powerpoint/2010/main" val="3779588913"/>
              </p:ext>
            </p:extLst>
          </p:nvPr>
        </p:nvGraphicFramePr>
        <p:xfrm>
          <a:off x="217168" y="5025556"/>
          <a:ext cx="4581144" cy="148336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HSD-HS-BG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2299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HSD-HS-IN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3799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HSD-HS-AD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8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7549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83544470"/>
                  </a:ext>
                </a:extLst>
              </a:tr>
            </a:tbl>
          </a:graphicData>
        </a:graphic>
      </p:graphicFrame>
      <p:pic>
        <p:nvPicPr>
          <p:cNvPr id="10" name="Picture 9" descr="A person getting her hair done&#10;&#10;Description automatically generated">
            <a:extLst>
              <a:ext uri="{FF2B5EF4-FFF2-40B4-BE49-F238E27FC236}">
                <a16:creationId xmlns:a16="http://schemas.microsoft.com/office/drawing/2014/main" id="{35414388-89AD-F382-4A2C-5A7CAAC4C80F}"/>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822160" y="890750"/>
            <a:ext cx="3383280" cy="1903095"/>
          </a:xfrm>
          <a:prstGeom prst="rect">
            <a:avLst/>
          </a:prstGeom>
        </p:spPr>
      </p:pic>
      <p:sp>
        <p:nvSpPr>
          <p:cNvPr id="5" name="TextBox 4">
            <a:extLst>
              <a:ext uri="{FF2B5EF4-FFF2-40B4-BE49-F238E27FC236}">
                <a16:creationId xmlns:a16="http://schemas.microsoft.com/office/drawing/2014/main" id="{5B4C2729-C64D-F7C0-3DBA-6CDC578E58EF}"/>
              </a:ext>
            </a:extLst>
          </p:cNvPr>
          <p:cNvSpPr txBox="1"/>
          <p:nvPr/>
        </p:nvSpPr>
        <p:spPr>
          <a:xfrm>
            <a:off x="5083377" y="318565"/>
            <a:ext cx="4605455" cy="461665"/>
          </a:xfrm>
          <a:prstGeom prst="rect">
            <a:avLst/>
          </a:prstGeom>
          <a:noFill/>
        </p:spPr>
        <p:txBody>
          <a:bodyPr wrap="square" rtlCol="0">
            <a:spAutoFit/>
          </a:bodyPr>
          <a:lstStyle/>
          <a:p>
            <a:r>
              <a:rPr lang="en-US" sz="2400" dirty="0" err="1">
                <a:latin typeface="Bahnschrift" panose="020B0502040204020203" pitchFamily="34" charset="0"/>
              </a:rPr>
              <a:t>Mehendi</a:t>
            </a:r>
            <a:r>
              <a:rPr lang="en-US" sz="2400" dirty="0">
                <a:latin typeface="Bahnschrift" panose="020B0502040204020203" pitchFamily="34" charset="0"/>
              </a:rPr>
              <a:t> Art</a:t>
            </a:r>
          </a:p>
        </p:txBody>
      </p:sp>
      <p:sp>
        <p:nvSpPr>
          <p:cNvPr id="8" name="TextBox 7">
            <a:extLst>
              <a:ext uri="{FF2B5EF4-FFF2-40B4-BE49-F238E27FC236}">
                <a16:creationId xmlns:a16="http://schemas.microsoft.com/office/drawing/2014/main" id="{DD40DD11-B814-4AF5-E2E1-14CF36B0100A}"/>
              </a:ext>
            </a:extLst>
          </p:cNvPr>
          <p:cNvSpPr txBox="1"/>
          <p:nvPr/>
        </p:nvSpPr>
        <p:spPr>
          <a:xfrm>
            <a:off x="5113784" y="2938530"/>
            <a:ext cx="4581974" cy="1923604"/>
          </a:xfrm>
          <a:prstGeom prst="rect">
            <a:avLst/>
          </a:prstGeom>
          <a:noFill/>
        </p:spPr>
        <p:txBody>
          <a:bodyPr wrap="square">
            <a:spAutoFit/>
          </a:bodyPr>
          <a:lstStyle/>
          <a:p>
            <a:pPr algn="just"/>
            <a:r>
              <a:rPr lang="en-US" sz="1700" dirty="0" err="1">
                <a:latin typeface="Bahnschrift" panose="020B0502040204020203" pitchFamily="34" charset="0"/>
              </a:rPr>
              <a:t>Mehendi</a:t>
            </a:r>
            <a:r>
              <a:rPr lang="en-US" sz="1700" dirty="0">
                <a:latin typeface="Bahnschrift" panose="020B0502040204020203" pitchFamily="34" charset="0"/>
              </a:rPr>
              <a:t> is a traditional form of body art originating from the Indian subcontinent, Middle East and North Africa. It involves applying intricate designs using a paste made from the powdered leaves of the henna plant. It is often used to adorn hands and feet for weddings, festivals and occasions.</a:t>
            </a:r>
          </a:p>
        </p:txBody>
      </p:sp>
      <p:graphicFrame>
        <p:nvGraphicFramePr>
          <p:cNvPr id="11" name="Table 10">
            <a:extLst>
              <a:ext uri="{FF2B5EF4-FFF2-40B4-BE49-F238E27FC236}">
                <a16:creationId xmlns:a16="http://schemas.microsoft.com/office/drawing/2014/main" id="{761F5E0F-2F03-DB12-FB19-6050FA6BB5AE}"/>
              </a:ext>
            </a:extLst>
          </p:cNvPr>
          <p:cNvGraphicFramePr>
            <a:graphicFrameLocks noGrp="1"/>
          </p:cNvGraphicFramePr>
          <p:nvPr/>
        </p:nvGraphicFramePr>
        <p:xfrm>
          <a:off x="5107688" y="5025556"/>
          <a:ext cx="4581144" cy="111252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TTR-MA-BG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2399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TTR-MA-IN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5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4499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bl>
          </a:graphicData>
        </a:graphic>
      </p:graphicFrame>
      <p:pic>
        <p:nvPicPr>
          <p:cNvPr id="12" name="Picture 11">
            <a:extLst>
              <a:ext uri="{FF2B5EF4-FFF2-40B4-BE49-F238E27FC236}">
                <a16:creationId xmlns:a16="http://schemas.microsoft.com/office/drawing/2014/main" id="{94606E1B-ED0B-63F4-10AF-5F4761277C5B}"/>
              </a:ext>
            </a:extLst>
          </p:cNvPr>
          <p:cNvPicPr>
            <a:picLocks noChangeAspect="1"/>
          </p:cNvPicPr>
          <p:nvPr/>
        </p:nvPicPr>
        <p:blipFill rotWithShape="1">
          <a:blip r:embed="rId3"/>
          <a:srcRect l="-378" t="2803" r="378" b="9521"/>
          <a:stretch/>
        </p:blipFill>
        <p:spPr>
          <a:xfrm>
            <a:off x="5693912" y="911339"/>
            <a:ext cx="3381248" cy="1901952"/>
          </a:xfrm>
          <a:prstGeom prst="rect">
            <a:avLst/>
          </a:prstGeom>
        </p:spPr>
      </p:pic>
    </p:spTree>
    <p:extLst>
      <p:ext uri="{BB962C8B-B14F-4D97-AF65-F5344CB8AC3E}">
        <p14:creationId xmlns:p14="http://schemas.microsoft.com/office/powerpoint/2010/main" val="353674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2B678D-D800-A5FD-537F-53BACC281809}"/>
              </a:ext>
            </a:extLst>
          </p:cNvPr>
          <p:cNvSpPr txBox="1"/>
          <p:nvPr/>
        </p:nvSpPr>
        <p:spPr>
          <a:xfrm>
            <a:off x="5083377" y="318565"/>
            <a:ext cx="4605455" cy="461665"/>
          </a:xfrm>
          <a:prstGeom prst="rect">
            <a:avLst/>
          </a:prstGeom>
          <a:noFill/>
        </p:spPr>
        <p:txBody>
          <a:bodyPr wrap="square" rtlCol="0">
            <a:spAutoFit/>
          </a:bodyPr>
          <a:lstStyle/>
          <a:p>
            <a:r>
              <a:rPr lang="en-US" sz="2400" dirty="0">
                <a:latin typeface="Bahnschrift" panose="020B0502040204020203" pitchFamily="34" charset="0"/>
              </a:rPr>
              <a:t>Organic Hydrophonic Farming</a:t>
            </a:r>
          </a:p>
        </p:txBody>
      </p:sp>
      <p:sp>
        <p:nvSpPr>
          <p:cNvPr id="16" name="TextBox 15">
            <a:extLst>
              <a:ext uri="{FF2B5EF4-FFF2-40B4-BE49-F238E27FC236}">
                <a16:creationId xmlns:a16="http://schemas.microsoft.com/office/drawing/2014/main" id="{42B6430F-8B25-8B1C-9A0F-F4AACAC71329}"/>
              </a:ext>
            </a:extLst>
          </p:cNvPr>
          <p:cNvSpPr txBox="1"/>
          <p:nvPr/>
        </p:nvSpPr>
        <p:spPr>
          <a:xfrm>
            <a:off x="5113784" y="2938530"/>
            <a:ext cx="4581974" cy="1923604"/>
          </a:xfrm>
          <a:prstGeom prst="rect">
            <a:avLst/>
          </a:prstGeom>
          <a:noFill/>
        </p:spPr>
        <p:txBody>
          <a:bodyPr wrap="square">
            <a:spAutoFit/>
          </a:bodyPr>
          <a:lstStyle/>
          <a:p>
            <a:pPr algn="just"/>
            <a:r>
              <a:rPr lang="en-US" sz="1700" dirty="0">
                <a:latin typeface="Bahnschrift" panose="020B0502040204020203" pitchFamily="34" charset="0"/>
              </a:rPr>
              <a:t>Hydroponic farming is a novel approach to cultivating crops without soil. By eliminating the need for soil, organic hydroponics minimizes water usage, reduces the risk of soil-borne diseases, and maximizes space efficiency. Embracing organic principles, this method prioritizes economic natural inputs.</a:t>
            </a:r>
          </a:p>
        </p:txBody>
      </p:sp>
      <p:graphicFrame>
        <p:nvGraphicFramePr>
          <p:cNvPr id="19" name="Table 18">
            <a:extLst>
              <a:ext uri="{FF2B5EF4-FFF2-40B4-BE49-F238E27FC236}">
                <a16:creationId xmlns:a16="http://schemas.microsoft.com/office/drawing/2014/main" id="{53FC4A10-8B87-7E53-6F30-5E269BC3FAF1}"/>
              </a:ext>
            </a:extLst>
          </p:cNvPr>
          <p:cNvGraphicFramePr>
            <a:graphicFrameLocks noGrp="1"/>
          </p:cNvGraphicFramePr>
          <p:nvPr/>
        </p:nvGraphicFramePr>
        <p:xfrm>
          <a:off x="5107688" y="5025556"/>
          <a:ext cx="4581144" cy="148336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FAR-OH-BG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3199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FAR-OH-IN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4799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FAR-OH-AD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9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8449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pic>
        <p:nvPicPr>
          <p:cNvPr id="6" name="Picture 5" descr="A person holding a large bundle of grass&#10;&#10;Description automatically generated">
            <a:extLst>
              <a:ext uri="{FF2B5EF4-FFF2-40B4-BE49-F238E27FC236}">
                <a16:creationId xmlns:a16="http://schemas.microsoft.com/office/drawing/2014/main" id="{9F681125-AB3F-7ED8-B63E-B5B2BE46421B}"/>
              </a:ext>
            </a:extLst>
          </p:cNvPr>
          <p:cNvPicPr>
            <a:picLocks noChangeAspect="1"/>
          </p:cNvPicPr>
          <p:nvPr/>
        </p:nvPicPr>
        <p:blipFill rotWithShape="1">
          <a:blip r:embed="rId2">
            <a:extLst>
              <a:ext uri="{28A0092B-C50C-407E-A947-70E740481C1C}">
                <a14:useLocalDpi xmlns:a14="http://schemas.microsoft.com/office/drawing/2010/main" val="0"/>
              </a:ext>
            </a:extLst>
          </a:blip>
          <a:srcRect l="1677" t="3207" r="7846" b="-454"/>
          <a:stretch/>
        </p:blipFill>
        <p:spPr>
          <a:xfrm>
            <a:off x="5694464" y="890750"/>
            <a:ext cx="3383280" cy="1903095"/>
          </a:xfrm>
          <a:prstGeom prst="rect">
            <a:avLst/>
          </a:prstGeom>
        </p:spPr>
      </p:pic>
      <p:sp>
        <p:nvSpPr>
          <p:cNvPr id="5" name="TextBox 4">
            <a:extLst>
              <a:ext uri="{FF2B5EF4-FFF2-40B4-BE49-F238E27FC236}">
                <a16:creationId xmlns:a16="http://schemas.microsoft.com/office/drawing/2014/main" id="{9937149A-A8DB-109E-E3C3-73B7A652DAA6}"/>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Tattoo Art</a:t>
            </a:r>
          </a:p>
        </p:txBody>
      </p:sp>
      <p:sp>
        <p:nvSpPr>
          <p:cNvPr id="8" name="TextBox 7">
            <a:extLst>
              <a:ext uri="{FF2B5EF4-FFF2-40B4-BE49-F238E27FC236}">
                <a16:creationId xmlns:a16="http://schemas.microsoft.com/office/drawing/2014/main" id="{3BB9538E-8485-16E6-3A82-9CF2AF050577}"/>
              </a:ext>
            </a:extLst>
          </p:cNvPr>
          <p:cNvSpPr txBox="1"/>
          <p:nvPr/>
        </p:nvSpPr>
        <p:spPr>
          <a:xfrm>
            <a:off x="210242" y="2938530"/>
            <a:ext cx="4581974" cy="1923604"/>
          </a:xfrm>
          <a:prstGeom prst="rect">
            <a:avLst/>
          </a:prstGeom>
          <a:noFill/>
        </p:spPr>
        <p:txBody>
          <a:bodyPr wrap="square">
            <a:spAutoFit/>
          </a:bodyPr>
          <a:lstStyle/>
          <a:p>
            <a:pPr algn="just"/>
            <a:r>
              <a:rPr lang="en-US" sz="1700" dirty="0">
                <a:latin typeface="Bahnschrift" panose="020B0502040204020203" pitchFamily="34" charset="0"/>
              </a:rPr>
              <a:t>Tattoos have transcended their historical significance to become intricate works of creativity, personal narrative, and aesthetic beauty. In contemporary society, tattooing serves as a vibrant canvas for individuals to etch their stories, beliefs, and identities onto their skin, forever marking moments in time.</a:t>
            </a:r>
          </a:p>
        </p:txBody>
      </p:sp>
      <p:graphicFrame>
        <p:nvGraphicFramePr>
          <p:cNvPr id="11" name="Table 10">
            <a:extLst>
              <a:ext uri="{FF2B5EF4-FFF2-40B4-BE49-F238E27FC236}">
                <a16:creationId xmlns:a16="http://schemas.microsoft.com/office/drawing/2014/main" id="{55EFFF49-6B34-D352-F01A-FAD2DDEDE51F}"/>
              </a:ext>
            </a:extLst>
          </p:cNvPr>
          <p:cNvGraphicFramePr>
            <a:graphicFrameLocks noGrp="1"/>
          </p:cNvGraphicFramePr>
          <p:nvPr>
            <p:extLst>
              <p:ext uri="{D42A27DB-BD31-4B8C-83A1-F6EECF244321}">
                <p14:modId xmlns:p14="http://schemas.microsoft.com/office/powerpoint/2010/main" val="1788401164"/>
              </p:ext>
            </p:extLst>
          </p:nvPr>
        </p:nvGraphicFramePr>
        <p:xfrm>
          <a:off x="217168" y="5025556"/>
          <a:ext cx="4581144" cy="148336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TTR-TA-BG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2699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TTR-TA-IN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4299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TTR-TA-AD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8049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83544470"/>
                  </a:ext>
                </a:extLst>
              </a:tr>
            </a:tbl>
          </a:graphicData>
        </a:graphic>
      </p:graphicFrame>
      <p:pic>
        <p:nvPicPr>
          <p:cNvPr id="12" name="Picture 11" descr="A person getting a tattoo on their arm&#10;&#10;Description automatically generated">
            <a:extLst>
              <a:ext uri="{FF2B5EF4-FFF2-40B4-BE49-F238E27FC236}">
                <a16:creationId xmlns:a16="http://schemas.microsoft.com/office/drawing/2014/main" id="{3A618AE3-1135-411E-7A94-1C8AEF1555BA}"/>
              </a:ext>
            </a:extLst>
          </p:cNvPr>
          <p:cNvPicPr>
            <a:picLocks noChangeAspect="1"/>
          </p:cNvPicPr>
          <p:nvPr/>
        </p:nvPicPr>
        <p:blipFill rotWithShape="1">
          <a:blip r:embed="rId3">
            <a:extLst>
              <a:ext uri="{28A0092B-C50C-407E-A947-70E740481C1C}">
                <a14:useLocalDpi xmlns:a14="http://schemas.microsoft.com/office/drawing/2010/main" val="0"/>
              </a:ext>
            </a:extLst>
          </a:blip>
          <a:srcRect t="183" b="11973"/>
          <a:stretch/>
        </p:blipFill>
        <p:spPr>
          <a:xfrm>
            <a:off x="817116" y="908404"/>
            <a:ext cx="3381248" cy="1901952"/>
          </a:xfrm>
          <a:prstGeom prst="rect">
            <a:avLst/>
          </a:prstGeom>
        </p:spPr>
      </p:pic>
    </p:spTree>
    <p:extLst>
      <p:ext uri="{BB962C8B-B14F-4D97-AF65-F5344CB8AC3E}">
        <p14:creationId xmlns:p14="http://schemas.microsoft.com/office/powerpoint/2010/main" val="108834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C9F830-7C96-4EA8-3FE9-AB7E98CA979C}"/>
              </a:ext>
            </a:extLst>
          </p:cNvPr>
          <p:cNvSpPr txBox="1"/>
          <p:nvPr/>
        </p:nvSpPr>
        <p:spPr>
          <a:xfrm>
            <a:off x="192857" y="318565"/>
            <a:ext cx="4605455" cy="830997"/>
          </a:xfrm>
          <a:prstGeom prst="rect">
            <a:avLst/>
          </a:prstGeom>
          <a:noFill/>
        </p:spPr>
        <p:txBody>
          <a:bodyPr wrap="square" rtlCol="0">
            <a:spAutoFit/>
          </a:bodyPr>
          <a:lstStyle/>
          <a:p>
            <a:r>
              <a:rPr lang="en-US" sz="2400" dirty="0">
                <a:latin typeface="Bahnschrift" panose="020B0502040204020203" pitchFamily="34" charset="0"/>
              </a:rPr>
              <a:t>Smartphone Device Hardware Repair</a:t>
            </a:r>
          </a:p>
        </p:txBody>
      </p:sp>
      <p:sp>
        <p:nvSpPr>
          <p:cNvPr id="9" name="TextBox 8">
            <a:extLst>
              <a:ext uri="{FF2B5EF4-FFF2-40B4-BE49-F238E27FC236}">
                <a16:creationId xmlns:a16="http://schemas.microsoft.com/office/drawing/2014/main" id="{01535612-0A5B-F42B-E9AB-E75D3BA5F888}"/>
              </a:ext>
            </a:extLst>
          </p:cNvPr>
          <p:cNvSpPr txBox="1"/>
          <p:nvPr/>
        </p:nvSpPr>
        <p:spPr>
          <a:xfrm>
            <a:off x="210242" y="3257187"/>
            <a:ext cx="4581974" cy="1661993"/>
          </a:xfrm>
          <a:prstGeom prst="rect">
            <a:avLst/>
          </a:prstGeom>
          <a:noFill/>
        </p:spPr>
        <p:txBody>
          <a:bodyPr wrap="square">
            <a:spAutoFit/>
          </a:bodyPr>
          <a:lstStyle/>
          <a:p>
            <a:pPr algn="just"/>
            <a:r>
              <a:rPr lang="en-US" sz="1700" dirty="0">
                <a:latin typeface="Bahnschrift" panose="020B0502040204020203" pitchFamily="34" charset="0"/>
              </a:rPr>
              <a:t>Device hardware repair involves diagnosing and fixing issues with the physical components of smartphones, tablets, and other handheld devices. Common issues include broken screens, malfunctioning buttons, water damage, battery issues etc.</a:t>
            </a:r>
          </a:p>
        </p:txBody>
      </p:sp>
      <p:pic>
        <p:nvPicPr>
          <p:cNvPr id="8" name="Picture 7" descr="A close up of a device&#10;&#10;Description automatically generated">
            <a:extLst>
              <a:ext uri="{FF2B5EF4-FFF2-40B4-BE49-F238E27FC236}">
                <a16:creationId xmlns:a16="http://schemas.microsoft.com/office/drawing/2014/main" id="{9FCF2BCF-C48D-0860-18DE-FCA13F9F937F}"/>
              </a:ext>
            </a:extLst>
          </p:cNvPr>
          <p:cNvPicPr>
            <a:picLocks noChangeAspect="1"/>
          </p:cNvPicPr>
          <p:nvPr/>
        </p:nvPicPr>
        <p:blipFill rotWithShape="1">
          <a:blip r:embed="rId2">
            <a:extLst>
              <a:ext uri="{28A0092B-C50C-407E-A947-70E740481C1C}">
                <a14:useLocalDpi xmlns:a14="http://schemas.microsoft.com/office/drawing/2010/main" val="0"/>
              </a:ext>
            </a:extLst>
          </a:blip>
          <a:srcRect t="7582" b="7582"/>
          <a:stretch/>
        </p:blipFill>
        <p:spPr>
          <a:xfrm>
            <a:off x="749592" y="1224401"/>
            <a:ext cx="3381248" cy="1901952"/>
          </a:xfrm>
          <a:prstGeom prst="rect">
            <a:avLst/>
          </a:prstGeom>
        </p:spPr>
      </p:pic>
      <p:graphicFrame>
        <p:nvGraphicFramePr>
          <p:cNvPr id="17" name="Table 16">
            <a:extLst>
              <a:ext uri="{FF2B5EF4-FFF2-40B4-BE49-F238E27FC236}">
                <a16:creationId xmlns:a16="http://schemas.microsoft.com/office/drawing/2014/main" id="{169B8738-B2BE-38C2-5255-3E66C4B80684}"/>
              </a:ext>
            </a:extLst>
          </p:cNvPr>
          <p:cNvGraphicFramePr>
            <a:graphicFrameLocks noGrp="1"/>
          </p:cNvGraphicFramePr>
          <p:nvPr/>
        </p:nvGraphicFramePr>
        <p:xfrm>
          <a:off x="218867" y="5025556"/>
          <a:ext cx="4581144" cy="148336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MCR-SH-BG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2199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MCR-SH-IN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3699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MCR-SH-AD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7449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83544470"/>
                  </a:ext>
                </a:extLst>
              </a:tr>
            </a:tbl>
          </a:graphicData>
        </a:graphic>
      </p:graphicFrame>
      <p:sp>
        <p:nvSpPr>
          <p:cNvPr id="13" name="TextBox 12">
            <a:extLst>
              <a:ext uri="{FF2B5EF4-FFF2-40B4-BE49-F238E27FC236}">
                <a16:creationId xmlns:a16="http://schemas.microsoft.com/office/drawing/2014/main" id="{52B8B61C-81EA-5240-BF50-156B68769447}"/>
              </a:ext>
            </a:extLst>
          </p:cNvPr>
          <p:cNvSpPr txBox="1"/>
          <p:nvPr/>
        </p:nvSpPr>
        <p:spPr>
          <a:xfrm>
            <a:off x="5106858" y="318565"/>
            <a:ext cx="4605455" cy="461665"/>
          </a:xfrm>
          <a:prstGeom prst="rect">
            <a:avLst/>
          </a:prstGeom>
          <a:noFill/>
        </p:spPr>
        <p:txBody>
          <a:bodyPr wrap="square" rtlCol="0">
            <a:spAutoFit/>
          </a:bodyPr>
          <a:lstStyle/>
          <a:p>
            <a:r>
              <a:rPr lang="en-US" sz="2400" dirty="0">
                <a:latin typeface="Bahnschrift" panose="020B0502040204020203" pitchFamily="34" charset="0"/>
              </a:rPr>
              <a:t>Madhubani Painting</a:t>
            </a:r>
          </a:p>
        </p:txBody>
      </p:sp>
      <p:sp>
        <p:nvSpPr>
          <p:cNvPr id="14" name="TextBox 13">
            <a:extLst>
              <a:ext uri="{FF2B5EF4-FFF2-40B4-BE49-F238E27FC236}">
                <a16:creationId xmlns:a16="http://schemas.microsoft.com/office/drawing/2014/main" id="{867F94AB-4D75-BB66-3E21-5E43ABBD5778}"/>
              </a:ext>
            </a:extLst>
          </p:cNvPr>
          <p:cNvSpPr txBox="1"/>
          <p:nvPr/>
        </p:nvSpPr>
        <p:spPr>
          <a:xfrm>
            <a:off x="5093964" y="3477998"/>
            <a:ext cx="4581974" cy="1400383"/>
          </a:xfrm>
          <a:prstGeom prst="rect">
            <a:avLst/>
          </a:prstGeom>
          <a:noFill/>
        </p:spPr>
        <p:txBody>
          <a:bodyPr wrap="square">
            <a:spAutoFit/>
          </a:bodyPr>
          <a:lstStyle/>
          <a:p>
            <a:pPr algn="just"/>
            <a:r>
              <a:rPr lang="en-US" sz="1700" dirty="0">
                <a:latin typeface="Bahnschrift" panose="020B0502040204020203" pitchFamily="34" charset="0"/>
              </a:rPr>
              <a:t>Also known as Mithila art, it originates from the Mithila region of India &amp; Nepal. It is renowned for its vibrant colors, intricate patterns, and cultural significance, often depicting scenes from Hindu mythology. </a:t>
            </a:r>
          </a:p>
        </p:txBody>
      </p:sp>
      <p:graphicFrame>
        <p:nvGraphicFramePr>
          <p:cNvPr id="19" name="Table 18">
            <a:extLst>
              <a:ext uri="{FF2B5EF4-FFF2-40B4-BE49-F238E27FC236}">
                <a16:creationId xmlns:a16="http://schemas.microsoft.com/office/drawing/2014/main" id="{29F42A3A-EF5F-9E48-45C2-3141B62A8B8A}"/>
              </a:ext>
            </a:extLst>
          </p:cNvPr>
          <p:cNvGraphicFramePr>
            <a:graphicFrameLocks noGrp="1"/>
          </p:cNvGraphicFramePr>
          <p:nvPr/>
        </p:nvGraphicFramePr>
        <p:xfrm>
          <a:off x="5107688" y="5025556"/>
          <a:ext cx="4581144" cy="148336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CRA-MP-BG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2499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CRA-MP-IN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3999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CRA-MP-AD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7749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pic>
        <p:nvPicPr>
          <p:cNvPr id="20" name="Picture 19" descr="A painting of an indian god&#10;&#10;Description automatically generated">
            <a:extLst>
              <a:ext uri="{FF2B5EF4-FFF2-40B4-BE49-F238E27FC236}">
                <a16:creationId xmlns:a16="http://schemas.microsoft.com/office/drawing/2014/main" id="{0CB20D0E-7B24-190B-47B0-0C3D78682A49}"/>
              </a:ext>
            </a:extLst>
          </p:cNvPr>
          <p:cNvPicPr>
            <a:picLocks noChangeAspect="1"/>
          </p:cNvPicPr>
          <p:nvPr/>
        </p:nvPicPr>
        <p:blipFill rotWithShape="1">
          <a:blip r:embed="rId3">
            <a:extLst>
              <a:ext uri="{28A0092B-C50C-407E-A947-70E740481C1C}">
                <a14:useLocalDpi xmlns:a14="http://schemas.microsoft.com/office/drawing/2010/main" val="0"/>
              </a:ext>
            </a:extLst>
          </a:blip>
          <a:srcRect t="956"/>
          <a:stretch/>
        </p:blipFill>
        <p:spPr>
          <a:xfrm>
            <a:off x="5695299" y="926396"/>
            <a:ext cx="3405922" cy="2417421"/>
          </a:xfrm>
          <a:prstGeom prst="rect">
            <a:avLst/>
          </a:prstGeom>
        </p:spPr>
      </p:pic>
    </p:spTree>
    <p:extLst>
      <p:ext uri="{BB962C8B-B14F-4D97-AF65-F5344CB8AC3E}">
        <p14:creationId xmlns:p14="http://schemas.microsoft.com/office/powerpoint/2010/main" val="300077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2B678D-D800-A5FD-537F-53BACC281809}"/>
              </a:ext>
            </a:extLst>
          </p:cNvPr>
          <p:cNvSpPr txBox="1"/>
          <p:nvPr/>
        </p:nvSpPr>
        <p:spPr>
          <a:xfrm>
            <a:off x="5083377" y="318565"/>
            <a:ext cx="4268437" cy="830997"/>
          </a:xfrm>
          <a:prstGeom prst="rect">
            <a:avLst/>
          </a:prstGeom>
          <a:noFill/>
        </p:spPr>
        <p:txBody>
          <a:bodyPr wrap="square" rtlCol="0">
            <a:spAutoFit/>
          </a:bodyPr>
          <a:lstStyle/>
          <a:p>
            <a:r>
              <a:rPr lang="en-US" sz="2400" dirty="0">
                <a:latin typeface="Bahnschrift" panose="020B0502040204020203" pitchFamily="34" charset="0"/>
              </a:rPr>
              <a:t>Smartphone Device Software Repair</a:t>
            </a:r>
          </a:p>
        </p:txBody>
      </p:sp>
      <p:sp>
        <p:nvSpPr>
          <p:cNvPr id="16" name="TextBox 15">
            <a:extLst>
              <a:ext uri="{FF2B5EF4-FFF2-40B4-BE49-F238E27FC236}">
                <a16:creationId xmlns:a16="http://schemas.microsoft.com/office/drawing/2014/main" id="{42B6430F-8B25-8B1C-9A0F-F4AACAC71329}"/>
              </a:ext>
            </a:extLst>
          </p:cNvPr>
          <p:cNvSpPr txBox="1"/>
          <p:nvPr/>
        </p:nvSpPr>
        <p:spPr>
          <a:xfrm>
            <a:off x="5101592" y="3257187"/>
            <a:ext cx="4581974" cy="1661993"/>
          </a:xfrm>
          <a:prstGeom prst="rect">
            <a:avLst/>
          </a:prstGeom>
          <a:noFill/>
        </p:spPr>
        <p:txBody>
          <a:bodyPr wrap="square">
            <a:spAutoFit/>
          </a:bodyPr>
          <a:lstStyle/>
          <a:p>
            <a:pPr algn="just"/>
            <a:r>
              <a:rPr lang="en-US" sz="1700" dirty="0">
                <a:latin typeface="Bahnschrift" panose="020B0502040204020203" pitchFamily="34" charset="0"/>
              </a:rPr>
              <a:t>From troubleshooting operating system glitches to addressing application malfunctions, software repair services ensure optimal device performance and functionality. It includes diagnosing and resolving software-related issues in devices.</a:t>
            </a:r>
          </a:p>
        </p:txBody>
      </p:sp>
      <p:pic>
        <p:nvPicPr>
          <p:cNvPr id="12" name="Picture 11" descr="A close-up of a phone screen&#10;&#10;Description automatically generated">
            <a:extLst>
              <a:ext uri="{FF2B5EF4-FFF2-40B4-BE49-F238E27FC236}">
                <a16:creationId xmlns:a16="http://schemas.microsoft.com/office/drawing/2014/main" id="{BD87DF9E-011C-4FB7-812B-CC05D68954D3}"/>
              </a:ext>
            </a:extLst>
          </p:cNvPr>
          <p:cNvPicPr>
            <a:picLocks noChangeAspect="1"/>
          </p:cNvPicPr>
          <p:nvPr/>
        </p:nvPicPr>
        <p:blipFill rotWithShape="1">
          <a:blip r:embed="rId2">
            <a:extLst>
              <a:ext uri="{28A0092B-C50C-407E-A947-70E740481C1C}">
                <a14:useLocalDpi xmlns:a14="http://schemas.microsoft.com/office/drawing/2010/main" val="0"/>
              </a:ext>
            </a:extLst>
          </a:blip>
          <a:srcRect l="6885" r="4227"/>
          <a:stretch/>
        </p:blipFill>
        <p:spPr>
          <a:xfrm>
            <a:off x="5695480" y="1224401"/>
            <a:ext cx="3381248" cy="1901952"/>
          </a:xfrm>
          <a:prstGeom prst="rect">
            <a:avLst/>
          </a:prstGeom>
        </p:spPr>
      </p:pic>
      <p:graphicFrame>
        <p:nvGraphicFramePr>
          <p:cNvPr id="18" name="Table 17">
            <a:extLst>
              <a:ext uri="{FF2B5EF4-FFF2-40B4-BE49-F238E27FC236}">
                <a16:creationId xmlns:a16="http://schemas.microsoft.com/office/drawing/2014/main" id="{53FC4A10-8B87-7E53-6F30-5E269BC3FAF1}"/>
              </a:ext>
            </a:extLst>
          </p:cNvPr>
          <p:cNvGraphicFramePr>
            <a:graphicFrameLocks noGrp="1"/>
          </p:cNvGraphicFramePr>
          <p:nvPr>
            <p:extLst>
              <p:ext uri="{D42A27DB-BD31-4B8C-83A1-F6EECF244321}">
                <p14:modId xmlns:p14="http://schemas.microsoft.com/office/powerpoint/2010/main" val="1579635616"/>
              </p:ext>
            </p:extLst>
          </p:nvPr>
        </p:nvGraphicFramePr>
        <p:xfrm>
          <a:off x="5105989" y="5025556"/>
          <a:ext cx="4581144" cy="148336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MCR-SS-BG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2299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MCR-SS-IN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3799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MCR-SS-AD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7549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sp>
        <p:nvSpPr>
          <p:cNvPr id="24" name="TextBox 23">
            <a:extLst>
              <a:ext uri="{FF2B5EF4-FFF2-40B4-BE49-F238E27FC236}">
                <a16:creationId xmlns:a16="http://schemas.microsoft.com/office/drawing/2014/main" id="{2B718B8F-06E9-E1A2-DE8C-0ABC378EDB9A}"/>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Calligraphy</a:t>
            </a:r>
          </a:p>
        </p:txBody>
      </p:sp>
      <p:sp>
        <p:nvSpPr>
          <p:cNvPr id="25" name="TextBox 24">
            <a:extLst>
              <a:ext uri="{FF2B5EF4-FFF2-40B4-BE49-F238E27FC236}">
                <a16:creationId xmlns:a16="http://schemas.microsoft.com/office/drawing/2014/main" id="{35411DCE-2344-403B-A0D2-204B6FB8E154}"/>
              </a:ext>
            </a:extLst>
          </p:cNvPr>
          <p:cNvSpPr txBox="1"/>
          <p:nvPr/>
        </p:nvSpPr>
        <p:spPr>
          <a:xfrm>
            <a:off x="217168" y="3477998"/>
            <a:ext cx="4581974" cy="1400383"/>
          </a:xfrm>
          <a:prstGeom prst="rect">
            <a:avLst/>
          </a:prstGeom>
          <a:noFill/>
        </p:spPr>
        <p:txBody>
          <a:bodyPr wrap="square">
            <a:spAutoFit/>
          </a:bodyPr>
          <a:lstStyle/>
          <a:p>
            <a:pPr algn="just"/>
            <a:r>
              <a:rPr lang="en-US" sz="1700" dirty="0">
                <a:latin typeface="Bahnschrift" panose="020B0502040204020203" pitchFamily="34" charset="0"/>
              </a:rPr>
              <a:t>Calligraphy, originating in ancient times, is the exquisite art of combining precise letter shapes with expressive creativity. It's revered worldwide for its intricate designs and cultural significance.</a:t>
            </a:r>
          </a:p>
        </p:txBody>
      </p:sp>
      <p:graphicFrame>
        <p:nvGraphicFramePr>
          <p:cNvPr id="26" name="Table 25">
            <a:extLst>
              <a:ext uri="{FF2B5EF4-FFF2-40B4-BE49-F238E27FC236}">
                <a16:creationId xmlns:a16="http://schemas.microsoft.com/office/drawing/2014/main" id="{A1701A8F-ABFE-FD20-4AED-0EE43E09ABC4}"/>
              </a:ext>
            </a:extLst>
          </p:cNvPr>
          <p:cNvGraphicFramePr>
            <a:graphicFrameLocks noGrp="1"/>
          </p:cNvGraphicFramePr>
          <p:nvPr>
            <p:extLst>
              <p:ext uri="{D42A27DB-BD31-4B8C-83A1-F6EECF244321}">
                <p14:modId xmlns:p14="http://schemas.microsoft.com/office/powerpoint/2010/main" val="1075326591"/>
              </p:ext>
            </p:extLst>
          </p:nvPr>
        </p:nvGraphicFramePr>
        <p:xfrm>
          <a:off x="217168" y="5025556"/>
          <a:ext cx="4581144" cy="111252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CRA-CL-BG</a:t>
                      </a:r>
                    </a:p>
                  </a:txBody>
                  <a:tcP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2299</a:t>
                      </a:r>
                    </a:p>
                  </a:txBody>
                  <a:tcP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CRA-CL-IN</a:t>
                      </a:r>
                    </a:p>
                  </a:txBody>
                  <a:tcPr>
                    <a:lnL w="285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5 Months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3999</a:t>
                      </a:r>
                    </a:p>
                  </a:txBody>
                  <a:tcPr>
                    <a:lnL w="1270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bl>
          </a:graphicData>
        </a:graphic>
      </p:graphicFrame>
      <p:pic>
        <p:nvPicPr>
          <p:cNvPr id="27" name="Picture 26" descr="A green text on a black background&#10;&#10;Description automatically generated">
            <a:extLst>
              <a:ext uri="{FF2B5EF4-FFF2-40B4-BE49-F238E27FC236}">
                <a16:creationId xmlns:a16="http://schemas.microsoft.com/office/drawing/2014/main" id="{F4692712-D778-A0BB-0BC0-209D350A0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78" y="953692"/>
            <a:ext cx="4017123" cy="2414016"/>
          </a:xfrm>
          <a:prstGeom prst="rect">
            <a:avLst/>
          </a:prstGeom>
        </p:spPr>
      </p:pic>
    </p:spTree>
    <p:extLst>
      <p:ext uri="{BB962C8B-B14F-4D97-AF65-F5344CB8AC3E}">
        <p14:creationId xmlns:p14="http://schemas.microsoft.com/office/powerpoint/2010/main" val="239301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C9F830-7C96-4EA8-3FE9-AB7E98CA979C}"/>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Piano/Keyboard</a:t>
            </a:r>
          </a:p>
        </p:txBody>
      </p:sp>
      <p:sp>
        <p:nvSpPr>
          <p:cNvPr id="9" name="TextBox 8">
            <a:extLst>
              <a:ext uri="{FF2B5EF4-FFF2-40B4-BE49-F238E27FC236}">
                <a16:creationId xmlns:a16="http://schemas.microsoft.com/office/drawing/2014/main" id="{01535612-0A5B-F42B-E9AB-E75D3BA5F888}"/>
              </a:ext>
            </a:extLst>
          </p:cNvPr>
          <p:cNvSpPr txBox="1"/>
          <p:nvPr/>
        </p:nvSpPr>
        <p:spPr>
          <a:xfrm>
            <a:off x="216340" y="2510660"/>
            <a:ext cx="4581974" cy="2185214"/>
          </a:xfrm>
          <a:prstGeom prst="rect">
            <a:avLst/>
          </a:prstGeom>
          <a:noFill/>
        </p:spPr>
        <p:txBody>
          <a:bodyPr wrap="square">
            <a:spAutoFit/>
          </a:bodyPr>
          <a:lstStyle/>
          <a:p>
            <a:pPr algn="just"/>
            <a:r>
              <a:rPr lang="en-US" sz="1700" dirty="0">
                <a:latin typeface="Bahnschrift" panose="020B0502040204020203" pitchFamily="34" charset="0"/>
              </a:rPr>
              <a:t>Pianos and keyboards, from grand instruments to portable keyboards, have captivated audiences for centuries with their enchanting melodies and expressive range. Their versatility allows musicians of all genres to create everything from classical masterpieces to modern pop hits, making them essential tools for musical expression.</a:t>
            </a:r>
          </a:p>
        </p:txBody>
      </p:sp>
      <p:pic>
        <p:nvPicPr>
          <p:cNvPr id="13" name="Picture 12" descr="A piano keyboard with speakers and a screen&#10;&#10;Description automatically generated">
            <a:extLst>
              <a:ext uri="{FF2B5EF4-FFF2-40B4-BE49-F238E27FC236}">
                <a16:creationId xmlns:a16="http://schemas.microsoft.com/office/drawing/2014/main" id="{99CFF5CE-F869-CEB7-E9F1-0DC9BA57BFDF}"/>
              </a:ext>
            </a:extLst>
          </p:cNvPr>
          <p:cNvPicPr>
            <a:picLocks noChangeAspect="1"/>
          </p:cNvPicPr>
          <p:nvPr/>
        </p:nvPicPr>
        <p:blipFill rotWithShape="1">
          <a:blip r:embed="rId2">
            <a:extLst>
              <a:ext uri="{28A0092B-C50C-407E-A947-70E740481C1C}">
                <a14:useLocalDpi xmlns:a14="http://schemas.microsoft.com/office/drawing/2010/main" val="0"/>
              </a:ext>
            </a:extLst>
          </a:blip>
          <a:srcRect t="25714" b="26235"/>
          <a:stretch/>
        </p:blipFill>
        <p:spPr>
          <a:xfrm>
            <a:off x="680638" y="967149"/>
            <a:ext cx="3629891" cy="1356591"/>
          </a:xfrm>
          <a:prstGeom prst="rect">
            <a:avLst/>
          </a:prstGeom>
        </p:spPr>
      </p:pic>
      <p:graphicFrame>
        <p:nvGraphicFramePr>
          <p:cNvPr id="14" name="Table 13">
            <a:extLst>
              <a:ext uri="{FF2B5EF4-FFF2-40B4-BE49-F238E27FC236}">
                <a16:creationId xmlns:a16="http://schemas.microsoft.com/office/drawing/2014/main" id="{1787CA61-1224-C580-2D0E-36E2C3CC8E98}"/>
              </a:ext>
            </a:extLst>
          </p:cNvPr>
          <p:cNvGraphicFramePr>
            <a:graphicFrameLocks noGrp="1"/>
          </p:cNvGraphicFramePr>
          <p:nvPr>
            <p:extLst>
              <p:ext uri="{D42A27DB-BD31-4B8C-83A1-F6EECF244321}">
                <p14:modId xmlns:p14="http://schemas.microsoft.com/office/powerpoint/2010/main" val="3275530822"/>
              </p:ext>
            </p:extLst>
          </p:nvPr>
        </p:nvGraphicFramePr>
        <p:xfrm>
          <a:off x="217168" y="5025556"/>
          <a:ext cx="4581144" cy="148336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MUS-PI-BG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2399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MUS-PI-IN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3899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MUS-PI-AD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7649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83544470"/>
                  </a:ext>
                </a:extLst>
              </a:tr>
            </a:tbl>
          </a:graphicData>
        </a:graphic>
      </p:graphicFrame>
      <p:sp>
        <p:nvSpPr>
          <p:cNvPr id="5" name="TextBox 4">
            <a:extLst>
              <a:ext uri="{FF2B5EF4-FFF2-40B4-BE49-F238E27FC236}">
                <a16:creationId xmlns:a16="http://schemas.microsoft.com/office/drawing/2014/main" id="{4CE9C339-5B7E-F050-B16D-4DCAAD03F9D4}"/>
              </a:ext>
            </a:extLst>
          </p:cNvPr>
          <p:cNvSpPr txBox="1"/>
          <p:nvPr/>
        </p:nvSpPr>
        <p:spPr>
          <a:xfrm>
            <a:off x="5083377" y="318565"/>
            <a:ext cx="4605455" cy="461665"/>
          </a:xfrm>
          <a:prstGeom prst="rect">
            <a:avLst/>
          </a:prstGeom>
          <a:noFill/>
        </p:spPr>
        <p:txBody>
          <a:bodyPr wrap="square" rtlCol="0">
            <a:spAutoFit/>
          </a:bodyPr>
          <a:lstStyle/>
          <a:p>
            <a:r>
              <a:rPr lang="en-US" sz="2400" dirty="0">
                <a:latin typeface="Bahnschrift" panose="020B0502040204020203" pitchFamily="34" charset="0"/>
              </a:rPr>
              <a:t>Hand Weaving and Embroidery</a:t>
            </a:r>
          </a:p>
        </p:txBody>
      </p:sp>
      <p:sp>
        <p:nvSpPr>
          <p:cNvPr id="6" name="TextBox 5">
            <a:extLst>
              <a:ext uri="{FF2B5EF4-FFF2-40B4-BE49-F238E27FC236}">
                <a16:creationId xmlns:a16="http://schemas.microsoft.com/office/drawing/2014/main" id="{B97413E9-902A-C1B6-1FCC-6C6AB6A6A96E}"/>
              </a:ext>
            </a:extLst>
          </p:cNvPr>
          <p:cNvSpPr txBox="1"/>
          <p:nvPr/>
        </p:nvSpPr>
        <p:spPr>
          <a:xfrm>
            <a:off x="5113784" y="2938530"/>
            <a:ext cx="4581974" cy="1923604"/>
          </a:xfrm>
          <a:prstGeom prst="rect">
            <a:avLst/>
          </a:prstGeom>
          <a:noFill/>
        </p:spPr>
        <p:txBody>
          <a:bodyPr wrap="square">
            <a:spAutoFit/>
          </a:bodyPr>
          <a:lstStyle/>
          <a:p>
            <a:pPr algn="just"/>
            <a:r>
              <a:rPr lang="en-US" sz="1700" dirty="0">
                <a:latin typeface="Bahnschrift" panose="020B0502040204020203" pitchFamily="34" charset="0"/>
              </a:rPr>
              <a:t>Hand embroidery is the art of decorating fabric with needle and thread, weaving intricate designs and patterns by hand. There are many types of floss, yarn and fibers to stitch with, as well as a plethora of stitches to use. Hand Embroidery adds a decorative element to quilts, garments and accessories.</a:t>
            </a:r>
          </a:p>
        </p:txBody>
      </p:sp>
      <p:graphicFrame>
        <p:nvGraphicFramePr>
          <p:cNvPr id="8" name="Table 7">
            <a:extLst>
              <a:ext uri="{FF2B5EF4-FFF2-40B4-BE49-F238E27FC236}">
                <a16:creationId xmlns:a16="http://schemas.microsoft.com/office/drawing/2014/main" id="{C008789F-3593-D591-28C4-8224E0E58C15}"/>
              </a:ext>
            </a:extLst>
          </p:cNvPr>
          <p:cNvGraphicFramePr>
            <a:graphicFrameLocks noGrp="1"/>
          </p:cNvGraphicFramePr>
          <p:nvPr>
            <p:extLst>
              <p:ext uri="{D42A27DB-BD31-4B8C-83A1-F6EECF244321}">
                <p14:modId xmlns:p14="http://schemas.microsoft.com/office/powerpoint/2010/main" val="2200963619"/>
              </p:ext>
            </p:extLst>
          </p:nvPr>
        </p:nvGraphicFramePr>
        <p:xfrm>
          <a:off x="5107688" y="5025556"/>
          <a:ext cx="4581144" cy="148336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CRA-WE-BG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2499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CRA-WE-IN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5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3999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CRA-WE-AD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9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7749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pic>
        <p:nvPicPr>
          <p:cNvPr id="10" name="Picture 9" descr="A person sewing a round white fabric with a red and green design&#10;&#10;Description automatically generated">
            <a:extLst>
              <a:ext uri="{FF2B5EF4-FFF2-40B4-BE49-F238E27FC236}">
                <a16:creationId xmlns:a16="http://schemas.microsoft.com/office/drawing/2014/main" id="{B0E75515-18A9-97D3-C98B-0D6ECECAD54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07636" y="908404"/>
            <a:ext cx="3381248" cy="1901952"/>
          </a:xfrm>
          <a:prstGeom prst="rect">
            <a:avLst/>
          </a:prstGeom>
        </p:spPr>
      </p:pic>
    </p:spTree>
    <p:extLst>
      <p:ext uri="{BB962C8B-B14F-4D97-AF65-F5344CB8AC3E}">
        <p14:creationId xmlns:p14="http://schemas.microsoft.com/office/powerpoint/2010/main" val="1706396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AC7E4-334A-B986-91D3-603A54448045}"/>
              </a:ext>
            </a:extLst>
          </p:cNvPr>
          <p:cNvSpPr txBox="1"/>
          <p:nvPr/>
        </p:nvSpPr>
        <p:spPr>
          <a:xfrm>
            <a:off x="415636" y="360218"/>
            <a:ext cx="4059382" cy="369332"/>
          </a:xfrm>
          <a:prstGeom prst="rect">
            <a:avLst/>
          </a:prstGeom>
          <a:noFill/>
        </p:spPr>
        <p:txBody>
          <a:bodyPr wrap="square" rtlCol="0">
            <a:spAutoFit/>
          </a:bodyPr>
          <a:lstStyle/>
          <a:p>
            <a:r>
              <a:rPr lang="en-US" dirty="0"/>
              <a:t>Piano/Keyboard:</a:t>
            </a:r>
          </a:p>
        </p:txBody>
      </p:sp>
      <p:sp>
        <p:nvSpPr>
          <p:cNvPr id="3" name="Rectangle 2">
            <a:extLst>
              <a:ext uri="{FF2B5EF4-FFF2-40B4-BE49-F238E27FC236}">
                <a16:creationId xmlns:a16="http://schemas.microsoft.com/office/drawing/2014/main" id="{BFFABC15-4781-93DC-B24D-3E07A994C87D}"/>
              </a:ext>
            </a:extLst>
          </p:cNvPr>
          <p:cNvSpPr/>
          <p:nvPr/>
        </p:nvSpPr>
        <p:spPr>
          <a:xfrm>
            <a:off x="38102" y="27710"/>
            <a:ext cx="4946904" cy="6784848"/>
          </a:xfrm>
          <a:prstGeom prst="rect">
            <a:avLst/>
          </a:prstGeom>
          <a:solidFill>
            <a:srgbClr val="FFF448"/>
          </a:solidFill>
          <a:ln w="79375">
            <a:solidFill>
              <a:srgbClr val="87CEE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641465-6F9F-FFD3-DDC1-B9ED6597EBAA}"/>
              </a:ext>
            </a:extLst>
          </p:cNvPr>
          <p:cNvSpPr/>
          <p:nvPr/>
        </p:nvSpPr>
        <p:spPr>
          <a:xfrm>
            <a:off x="4914898" y="27571"/>
            <a:ext cx="4946904" cy="6784848"/>
          </a:xfrm>
          <a:prstGeom prst="rect">
            <a:avLst/>
          </a:prstGeom>
          <a:solidFill>
            <a:srgbClr val="87CEEB"/>
          </a:solidFill>
          <a:ln w="79375">
            <a:solidFill>
              <a:srgbClr val="FFF4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02B678D-D800-A5FD-537F-53BACC281809}"/>
              </a:ext>
            </a:extLst>
          </p:cNvPr>
          <p:cNvSpPr txBox="1"/>
          <p:nvPr/>
        </p:nvSpPr>
        <p:spPr>
          <a:xfrm>
            <a:off x="5083377" y="318565"/>
            <a:ext cx="4605455" cy="461665"/>
          </a:xfrm>
          <a:prstGeom prst="rect">
            <a:avLst/>
          </a:prstGeom>
          <a:noFill/>
        </p:spPr>
        <p:txBody>
          <a:bodyPr wrap="square" rtlCol="0">
            <a:spAutoFit/>
          </a:bodyPr>
          <a:lstStyle/>
          <a:p>
            <a:r>
              <a:rPr lang="en-US" sz="2400" dirty="0">
                <a:latin typeface="Bahnschrift" panose="020B0502040204020203" pitchFamily="34" charset="0"/>
              </a:rPr>
              <a:t>Acoustic Guitar</a:t>
            </a:r>
          </a:p>
        </p:txBody>
      </p:sp>
      <p:sp>
        <p:nvSpPr>
          <p:cNvPr id="16" name="TextBox 15">
            <a:extLst>
              <a:ext uri="{FF2B5EF4-FFF2-40B4-BE49-F238E27FC236}">
                <a16:creationId xmlns:a16="http://schemas.microsoft.com/office/drawing/2014/main" id="{42B6430F-8B25-8B1C-9A0F-F4AACAC71329}"/>
              </a:ext>
            </a:extLst>
          </p:cNvPr>
          <p:cNvSpPr txBox="1"/>
          <p:nvPr/>
        </p:nvSpPr>
        <p:spPr>
          <a:xfrm>
            <a:off x="5106860" y="2510660"/>
            <a:ext cx="4581974" cy="2185214"/>
          </a:xfrm>
          <a:prstGeom prst="rect">
            <a:avLst/>
          </a:prstGeom>
          <a:noFill/>
        </p:spPr>
        <p:txBody>
          <a:bodyPr wrap="square">
            <a:spAutoFit/>
          </a:bodyPr>
          <a:lstStyle/>
          <a:p>
            <a:pPr algn="just"/>
            <a:r>
              <a:rPr lang="en-US" sz="1700" dirty="0">
                <a:latin typeface="Bahnschrift" panose="020B0502040204020203" pitchFamily="34" charset="0"/>
              </a:rPr>
              <a:t>The acoustic guitar, a cornerstone of modern music, is renowned for its timeless charm. Its distinctive sound, produced by steel or nylon strings on a hollow body, resonates across genres from folk to rock. With its elegant design and warm tones, it captivates audiences worldwide, whether strummed gently or played with vigor.</a:t>
            </a:r>
          </a:p>
        </p:txBody>
      </p:sp>
      <p:graphicFrame>
        <p:nvGraphicFramePr>
          <p:cNvPr id="19" name="Table 18">
            <a:extLst>
              <a:ext uri="{FF2B5EF4-FFF2-40B4-BE49-F238E27FC236}">
                <a16:creationId xmlns:a16="http://schemas.microsoft.com/office/drawing/2014/main" id="{53FC4A10-8B87-7E53-6F30-5E269BC3FAF1}"/>
              </a:ext>
            </a:extLst>
          </p:cNvPr>
          <p:cNvGraphicFramePr>
            <a:graphicFrameLocks noGrp="1"/>
          </p:cNvGraphicFramePr>
          <p:nvPr/>
        </p:nvGraphicFramePr>
        <p:xfrm>
          <a:off x="5107688" y="5025556"/>
          <a:ext cx="4581144" cy="1483360"/>
        </p:xfrm>
        <a:graphic>
          <a:graphicData uri="http://schemas.openxmlformats.org/drawingml/2006/table">
            <a:tbl>
              <a:tblPr firstRow="1" bandRow="1">
                <a:tableStyleId>{5C22544A-7EE6-4342-B048-85BDC9FD1C3A}</a:tableStyleId>
              </a:tblPr>
              <a:tblGrid>
                <a:gridCol w="1293112">
                  <a:extLst>
                    <a:ext uri="{9D8B030D-6E8A-4147-A177-3AD203B41FA5}">
                      <a16:colId xmlns:a16="http://schemas.microsoft.com/office/drawing/2014/main" val="2445077469"/>
                    </a:ext>
                  </a:extLst>
                </a:gridCol>
                <a:gridCol w="1288338">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MUS-AG-BG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2599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MUS-AG-IN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4199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MUS-AG-AD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tc>
                  <a:txBody>
                    <a:bodyPr/>
                    <a:lstStyle/>
                    <a:p>
                      <a:pPr algn="ctr"/>
                      <a:r>
                        <a:rPr lang="en-US" sz="1500" dirty="0">
                          <a:latin typeface="Bahnschrift" panose="020B0502040204020203" pitchFamily="34" charset="0"/>
                        </a:rPr>
                        <a:t>7949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FFF448"/>
                    </a:solidFill>
                  </a:tcPr>
                </a:tc>
                <a:extLst>
                  <a:ext uri="{0D108BD9-81ED-4DB2-BD59-A6C34878D82A}">
                    <a16:rowId xmlns:a16="http://schemas.microsoft.com/office/drawing/2014/main" val="83544470"/>
                  </a:ext>
                </a:extLst>
              </a:tr>
            </a:tbl>
          </a:graphicData>
        </a:graphic>
      </p:graphicFrame>
      <p:pic>
        <p:nvPicPr>
          <p:cNvPr id="21" name="Picture 20" descr="A close-up of a guitar&#10;&#10;Description automatically generated">
            <a:extLst>
              <a:ext uri="{FF2B5EF4-FFF2-40B4-BE49-F238E27FC236}">
                <a16:creationId xmlns:a16="http://schemas.microsoft.com/office/drawing/2014/main" id="{73195321-613A-983B-3F08-8D4AED313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23164" y="-19678"/>
            <a:ext cx="1325880" cy="3302536"/>
          </a:xfrm>
          <a:prstGeom prst="rect">
            <a:avLst/>
          </a:prstGeom>
        </p:spPr>
      </p:pic>
      <p:sp>
        <p:nvSpPr>
          <p:cNvPr id="5" name="TextBox 4">
            <a:extLst>
              <a:ext uri="{FF2B5EF4-FFF2-40B4-BE49-F238E27FC236}">
                <a16:creationId xmlns:a16="http://schemas.microsoft.com/office/drawing/2014/main" id="{39F65F9A-568E-E846-957F-98B55A32AB89}"/>
              </a:ext>
            </a:extLst>
          </p:cNvPr>
          <p:cNvSpPr txBox="1"/>
          <p:nvPr/>
        </p:nvSpPr>
        <p:spPr>
          <a:xfrm>
            <a:off x="192857" y="318565"/>
            <a:ext cx="4605455" cy="461665"/>
          </a:xfrm>
          <a:prstGeom prst="rect">
            <a:avLst/>
          </a:prstGeom>
          <a:noFill/>
        </p:spPr>
        <p:txBody>
          <a:bodyPr wrap="square" rtlCol="0">
            <a:spAutoFit/>
          </a:bodyPr>
          <a:lstStyle/>
          <a:p>
            <a:r>
              <a:rPr lang="en-US" sz="2400" dirty="0">
                <a:latin typeface="Bahnschrift" panose="020B0502040204020203" pitchFamily="34" charset="0"/>
              </a:rPr>
              <a:t>Carnatic Music</a:t>
            </a:r>
          </a:p>
        </p:txBody>
      </p:sp>
      <p:sp>
        <p:nvSpPr>
          <p:cNvPr id="6" name="TextBox 5">
            <a:extLst>
              <a:ext uri="{FF2B5EF4-FFF2-40B4-BE49-F238E27FC236}">
                <a16:creationId xmlns:a16="http://schemas.microsoft.com/office/drawing/2014/main" id="{95FF4D67-5030-1FF9-7FE8-D46B745E80F9}"/>
              </a:ext>
            </a:extLst>
          </p:cNvPr>
          <p:cNvSpPr txBox="1"/>
          <p:nvPr/>
        </p:nvSpPr>
        <p:spPr>
          <a:xfrm>
            <a:off x="210242" y="2938530"/>
            <a:ext cx="4581974" cy="1923604"/>
          </a:xfrm>
          <a:prstGeom prst="rect">
            <a:avLst/>
          </a:prstGeom>
          <a:noFill/>
        </p:spPr>
        <p:txBody>
          <a:bodyPr wrap="square">
            <a:spAutoFit/>
          </a:bodyPr>
          <a:lstStyle/>
          <a:p>
            <a:pPr algn="just"/>
            <a:r>
              <a:rPr lang="en-US" sz="1700" dirty="0">
                <a:latin typeface="Bahnschrift" panose="020B0502040204020203" pitchFamily="34" charset="0"/>
              </a:rPr>
              <a:t>The Carnatic music, a classical tradition originating from southern India, is a rich tapestry of melodic intricacies and rhythmic complexities. Rooted in ancient Sanskrit texts and steeped in devotion, this art form explores a vast array of ragas (melodic scales) and talas (rhythmic cycles).</a:t>
            </a:r>
          </a:p>
        </p:txBody>
      </p:sp>
      <p:graphicFrame>
        <p:nvGraphicFramePr>
          <p:cNvPr id="8" name="Table 7">
            <a:extLst>
              <a:ext uri="{FF2B5EF4-FFF2-40B4-BE49-F238E27FC236}">
                <a16:creationId xmlns:a16="http://schemas.microsoft.com/office/drawing/2014/main" id="{089BDA95-EA3E-7F06-ABB2-DE29BB09E252}"/>
              </a:ext>
            </a:extLst>
          </p:cNvPr>
          <p:cNvGraphicFramePr>
            <a:graphicFrameLocks noGrp="1"/>
          </p:cNvGraphicFramePr>
          <p:nvPr/>
        </p:nvGraphicFramePr>
        <p:xfrm>
          <a:off x="217168" y="5025556"/>
          <a:ext cx="4581144" cy="1483360"/>
        </p:xfrm>
        <a:graphic>
          <a:graphicData uri="http://schemas.openxmlformats.org/drawingml/2006/table">
            <a:tbl>
              <a:tblPr firstRow="1" bandRow="1">
                <a:tableStyleId>{5C22544A-7EE6-4342-B048-85BDC9FD1C3A}</a:tableStyleId>
              </a:tblPr>
              <a:tblGrid>
                <a:gridCol w="1265268">
                  <a:extLst>
                    <a:ext uri="{9D8B030D-6E8A-4147-A177-3AD203B41FA5}">
                      <a16:colId xmlns:a16="http://schemas.microsoft.com/office/drawing/2014/main" val="2445077469"/>
                    </a:ext>
                  </a:extLst>
                </a:gridCol>
                <a:gridCol w="1316182">
                  <a:extLst>
                    <a:ext uri="{9D8B030D-6E8A-4147-A177-3AD203B41FA5}">
                      <a16:colId xmlns:a16="http://schemas.microsoft.com/office/drawing/2014/main" val="2016435254"/>
                    </a:ext>
                  </a:extLst>
                </a:gridCol>
                <a:gridCol w="1011382">
                  <a:extLst>
                    <a:ext uri="{9D8B030D-6E8A-4147-A177-3AD203B41FA5}">
                      <a16:colId xmlns:a16="http://schemas.microsoft.com/office/drawing/2014/main" val="489999001"/>
                    </a:ext>
                  </a:extLst>
                </a:gridCol>
                <a:gridCol w="988312">
                  <a:extLst>
                    <a:ext uri="{9D8B030D-6E8A-4147-A177-3AD203B41FA5}">
                      <a16:colId xmlns:a16="http://schemas.microsoft.com/office/drawing/2014/main" val="1994041430"/>
                    </a:ext>
                  </a:extLst>
                </a:gridCol>
              </a:tblGrid>
              <a:tr h="370840">
                <a:tc>
                  <a:txBody>
                    <a:bodyPr/>
                    <a:lstStyle/>
                    <a:p>
                      <a:pPr algn="ctr"/>
                      <a:r>
                        <a:rPr lang="en-US" sz="1600" dirty="0">
                          <a:solidFill>
                            <a:schemeClr val="tx1"/>
                          </a:solidFill>
                          <a:latin typeface="Bahnschrift" panose="020B0502040204020203" pitchFamily="34" charset="0"/>
                        </a:rPr>
                        <a:t>Code</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Level</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Duration</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a:solidFill>
                            <a:schemeClr val="tx1"/>
                          </a:solidFill>
                          <a:latin typeface="Bahnschrift" panose="020B0502040204020203" pitchFamily="34" charset="0"/>
                        </a:rPr>
                        <a:t>Price (₹)</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2513628"/>
                  </a:ext>
                </a:extLst>
              </a:tr>
              <a:tr h="370840">
                <a:tc>
                  <a:txBody>
                    <a:bodyPr/>
                    <a:lstStyle/>
                    <a:p>
                      <a:pPr algn="ctr"/>
                      <a:r>
                        <a:rPr lang="en-US" sz="1500" dirty="0">
                          <a:latin typeface="Bahnschrift" panose="020B0502040204020203" pitchFamily="34" charset="0"/>
                        </a:rPr>
                        <a:t>CRA-CM-BG</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Beginner</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3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2549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283777630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CRA-CM-IN</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Intermediate</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4099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3084781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Bahnschrift" panose="020B0502040204020203" pitchFamily="34" charset="0"/>
                        </a:rPr>
                        <a:t>CRA-CM-AD</a:t>
                      </a:r>
                    </a:p>
                  </a:txBody>
                  <a:tcPr>
                    <a:lnL w="28575"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Advanced</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 Months</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tc>
                  <a:txBody>
                    <a:bodyPr/>
                    <a:lstStyle/>
                    <a:p>
                      <a:pPr algn="ctr"/>
                      <a:r>
                        <a:rPr lang="en-US" sz="1500" dirty="0">
                          <a:latin typeface="Bahnschrift" panose="020B0502040204020203" pitchFamily="34" charset="0"/>
                        </a:rPr>
                        <a:t>7749</a:t>
                      </a:r>
                    </a:p>
                  </a:txBody>
                  <a:tcPr>
                    <a:lnL w="19050"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rgbClr val="87CEEB"/>
                    </a:solidFill>
                  </a:tcPr>
                </a:tc>
                <a:extLst>
                  <a:ext uri="{0D108BD9-81ED-4DB2-BD59-A6C34878D82A}">
                    <a16:rowId xmlns:a16="http://schemas.microsoft.com/office/drawing/2014/main" val="83544470"/>
                  </a:ext>
                </a:extLst>
              </a:tr>
            </a:tbl>
          </a:graphicData>
        </a:graphic>
      </p:graphicFrame>
      <p:pic>
        <p:nvPicPr>
          <p:cNvPr id="10" name="Picture 9" descr="A group of women playing instruments&#10;&#10;Description automatically generated">
            <a:extLst>
              <a:ext uri="{FF2B5EF4-FFF2-40B4-BE49-F238E27FC236}">
                <a16:creationId xmlns:a16="http://schemas.microsoft.com/office/drawing/2014/main" id="{78A642BA-51E6-CF97-9EBD-19E2E026FB14}"/>
              </a:ext>
            </a:extLst>
          </p:cNvPr>
          <p:cNvPicPr>
            <a:picLocks noChangeAspect="1"/>
          </p:cNvPicPr>
          <p:nvPr/>
        </p:nvPicPr>
        <p:blipFill rotWithShape="1">
          <a:blip r:embed="rId3">
            <a:extLst>
              <a:ext uri="{28A0092B-C50C-407E-A947-70E740481C1C}">
                <a14:useLocalDpi xmlns:a14="http://schemas.microsoft.com/office/drawing/2010/main" val="0"/>
              </a:ext>
            </a:extLst>
          </a:blip>
          <a:srcRect l="44" r="44"/>
          <a:stretch/>
        </p:blipFill>
        <p:spPr>
          <a:xfrm>
            <a:off x="804960" y="908404"/>
            <a:ext cx="3381248" cy="1901952"/>
          </a:xfrm>
          <a:prstGeom prst="rect">
            <a:avLst/>
          </a:prstGeom>
        </p:spPr>
      </p:pic>
    </p:spTree>
    <p:extLst>
      <p:ext uri="{BB962C8B-B14F-4D97-AF65-F5344CB8AC3E}">
        <p14:creationId xmlns:p14="http://schemas.microsoft.com/office/powerpoint/2010/main" val="1155092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612</TotalTime>
  <Words>1388</Words>
  <Application>Microsoft Office PowerPoint</Application>
  <PresentationFormat>A4 Paper (210x297 mm)</PresentationFormat>
  <Paragraphs>331</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Bahnschrift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PSM</dc:creator>
  <cp:lastModifiedBy>PSM</cp:lastModifiedBy>
  <cp:revision>61</cp:revision>
  <dcterms:created xsi:type="dcterms:W3CDTF">2024-04-26T05:58:31Z</dcterms:created>
  <dcterms:modified xsi:type="dcterms:W3CDTF">2024-04-30T05:37:14Z</dcterms:modified>
</cp:coreProperties>
</file>